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Default Extension="wmv" ContentType="video/x-ms-wmv"/>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sldIdLst>
    <p:sldId id="277" r:id="rId2"/>
    <p:sldId id="297" r:id="rId3"/>
    <p:sldId id="261" r:id="rId4"/>
    <p:sldId id="295" r:id="rId5"/>
    <p:sldId id="282" r:id="rId6"/>
    <p:sldId id="303" r:id="rId7"/>
    <p:sldId id="310" r:id="rId8"/>
    <p:sldId id="311" r:id="rId9"/>
    <p:sldId id="312" r:id="rId10"/>
    <p:sldId id="313" r:id="rId11"/>
    <p:sldId id="314" r:id="rId12"/>
    <p:sldId id="315" r:id="rId13"/>
    <p:sldId id="305" r:id="rId14"/>
    <p:sldId id="304"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277"/>
            <p14:sldId id="297"/>
          </p14:sldIdLst>
        </p14:section>
        <p14:section name="Explanation of Results" id="{E2D565D1-BA5E-44E6-A40E-50A644912248}">
          <p14:sldIdLst>
            <p14:sldId id="261"/>
            <p14:sldId id="295"/>
            <p14:sldId id="282"/>
          </p14:sldIdLst>
        </p14:section>
        <p14:section name="Heuristics" id="{71D59651-8EFA-4415-9623-98B4C4A8699C}">
          <p14:sldIdLst>
            <p14:sldId id="303"/>
            <p14:sldId id="310"/>
            <p14:sldId id="311"/>
            <p14:sldId id="312"/>
            <p14:sldId id="313"/>
            <p14:sldId id="314"/>
            <p14:sldId id="315"/>
          </p14:sldIdLst>
        </p14:section>
        <p14:section name="Wrap Up" id="{2E16B512-814A-4DC1-A986-25475E10E0EF}">
          <p14:sldIdLst>
            <p14:sldId id="305"/>
            <p14:sldId id="30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D6D"/>
  </p:clrMru>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2" autoAdjust="0"/>
    <p:restoredTop sz="89825" autoAdjust="0"/>
  </p:normalViewPr>
  <p:slideViewPr>
    <p:cSldViewPr>
      <p:cViewPr>
        <p:scale>
          <a:sx n="95" d="100"/>
          <a:sy n="95" d="100"/>
        </p:scale>
        <p:origin x="-1620" y="-330"/>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3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8/17/2017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1185499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a:t>
            </a:r>
            <a:r>
              <a:rPr lang="en-US" dirty="0" smtClean="0"/>
              <a:t>presentation demonstrates the new capabilities of PowerPoint and it is best viewed in Slide Show. These slides are designed to give you great ideas for the presentations you’ll create in PowerPoint 2010!</a:t>
            </a:r>
          </a:p>
          <a:p>
            <a:endParaRPr lang="en-US" dirty="0" smtClean="0"/>
          </a:p>
          <a:p>
            <a:r>
              <a:rPr lang="en-US" dirty="0" smtClean="0"/>
              <a:t>For more sample templates, click the File tab, and then on the New tab, click Sample Templates.</a:t>
            </a:r>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13</a:t>
            </a:fld>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covers the GS490 Genetic Scheduler for</a:t>
            </a:r>
            <a:r>
              <a:rPr lang="en-US" baseline="0" dirty="0" smtClean="0"/>
              <a:t> NE Home Goods.</a:t>
            </a:r>
            <a:endParaRPr lang="en-US"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14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2</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3</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8/17/2017</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8/17/2017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8/17/2017</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8/17/2017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8/17/2017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8/17/2017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8/17/2017</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8/17/2017</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8/17/2017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8/17/2017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8/17/2017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8/17/2017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8/17/2017</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8/17/2017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mc:AlternateContent xmlns:mc="http://schemas.openxmlformats.org/markup-compatibility/2006" xmlns:p14="http://schemas.microsoft.com/office/powerpoint/2010/main">
    <mc:Choice Requires="p14">
      <p:transition spd="slow" p14:dur="1500" advTm="300000"/>
    </mc:Choice>
    <mc:Fallback xmlns="">
      <p:transition spd="slow" advTm="30000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video" Target="../media/media6.wmv"/><Relationship Id="rId7" Type="http://schemas.openxmlformats.org/officeDocument/2006/relationships/notesSlide" Target="../notesSlides/notesSlide10.xml"/><Relationship Id="rId2" Type="http://schemas.microsoft.com/office/2007/relationships/media" Target="../media/media6.wmv"/><Relationship Id="rId1" Type="http://schemas.openxmlformats.org/officeDocument/2006/relationships/tags" Target="../tags/tag9.xml"/><Relationship Id="rId6" Type="http://schemas.openxmlformats.org/officeDocument/2006/relationships/slideLayout" Target="../slideLayouts/slideLayout14.xml"/><Relationship Id="rId11" Type="http://schemas.openxmlformats.org/officeDocument/2006/relationships/image" Target="../media/image20.png"/><Relationship Id="rId5" Type="http://schemas.openxmlformats.org/officeDocument/2006/relationships/audio" Target="../media/media11.wma"/><Relationship Id="rId10" Type="http://schemas.openxmlformats.org/officeDocument/2006/relationships/image" Target="../media/image27.png"/><Relationship Id="rId4" Type="http://schemas.microsoft.com/office/2007/relationships/media" Target="../media/media11.wma"/><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audio" Target="../media/media12.wma"/><Relationship Id="rId7" Type="http://schemas.openxmlformats.org/officeDocument/2006/relationships/notesSlide" Target="../notesSlides/notesSlide11.xml"/><Relationship Id="rId2" Type="http://schemas.microsoft.com/office/2007/relationships/media" Target="../media/media12.wma"/><Relationship Id="rId1" Type="http://schemas.openxmlformats.org/officeDocument/2006/relationships/tags" Target="../tags/tag10.xml"/><Relationship Id="rId6" Type="http://schemas.openxmlformats.org/officeDocument/2006/relationships/slideLayout" Target="../slideLayouts/slideLayout14.xml"/><Relationship Id="rId11" Type="http://schemas.openxmlformats.org/officeDocument/2006/relationships/image" Target="../media/image29.png"/><Relationship Id="rId5" Type="http://schemas.openxmlformats.org/officeDocument/2006/relationships/video" Target="../media/media13.mp4"/><Relationship Id="rId10" Type="http://schemas.openxmlformats.org/officeDocument/2006/relationships/image" Target="../media/image20.png"/><Relationship Id="rId4" Type="http://schemas.microsoft.com/office/2007/relationships/media" Target="../media/media13.mp4"/><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audio" Target="../media/media14.wma"/><Relationship Id="rId7" Type="http://schemas.openxmlformats.org/officeDocument/2006/relationships/notesSlide" Target="../notesSlides/notesSlide12.xml"/><Relationship Id="rId12" Type="http://schemas.openxmlformats.org/officeDocument/2006/relationships/image" Target="../media/image31.png"/><Relationship Id="rId2" Type="http://schemas.microsoft.com/office/2007/relationships/media" Target="../media/media14.wma"/><Relationship Id="rId1" Type="http://schemas.openxmlformats.org/officeDocument/2006/relationships/tags" Target="../tags/tag11.xml"/><Relationship Id="rId6" Type="http://schemas.openxmlformats.org/officeDocument/2006/relationships/slideLayout" Target="../slideLayouts/slideLayout14.xml"/><Relationship Id="rId11" Type="http://schemas.openxmlformats.org/officeDocument/2006/relationships/image" Target="../media/image30.JPG"/><Relationship Id="rId5" Type="http://schemas.openxmlformats.org/officeDocument/2006/relationships/video" Target="../media/media15.mp4"/><Relationship Id="rId10" Type="http://schemas.openxmlformats.org/officeDocument/2006/relationships/image" Target="../media/image20.png"/><Relationship Id="rId4" Type="http://schemas.microsoft.com/office/2007/relationships/media" Target="../media/media15.mp4"/><Relationship Id="rId9" Type="http://schemas.openxmlformats.org/officeDocument/2006/relationships/image" Target="../media/image25.jpeg"/></Relationships>
</file>

<file path=ppt/slides/_rels/slide13.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audio" Target="../media/media16.wma"/><Relationship Id="rId7" Type="http://schemas.openxmlformats.org/officeDocument/2006/relationships/image" Target="../media/image32.jpg"/><Relationship Id="rId2" Type="http://schemas.microsoft.com/office/2007/relationships/media" Target="../media/media16.wma"/><Relationship Id="rId1" Type="http://schemas.openxmlformats.org/officeDocument/2006/relationships/tags" Target="../tags/tag12.xml"/><Relationship Id="rId6" Type="http://schemas.openxmlformats.org/officeDocument/2006/relationships/image" Target="../media/image21.jpeg"/><Relationship Id="rId5" Type="http://schemas.openxmlformats.org/officeDocument/2006/relationships/notesSlide" Target="../notesSlides/notesSlide13.xml"/><Relationship Id="rId10" Type="http://schemas.openxmlformats.org/officeDocument/2006/relationships/image" Target="../media/image20.png"/><Relationship Id="rId4" Type="http://schemas.openxmlformats.org/officeDocument/2006/relationships/slideLayout" Target="../slideLayouts/slideLayout14.xml"/><Relationship Id="rId9"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audio" Target="../media/media17.wma"/><Relationship Id="rId1" Type="http://schemas.microsoft.com/office/2007/relationships/media" Target="../media/media17.wma"/><Relationship Id="rId6" Type="http://schemas.openxmlformats.org/officeDocument/2006/relationships/image" Target="../media/image34.jpeg"/><Relationship Id="rId5" Type="http://schemas.openxmlformats.org/officeDocument/2006/relationships/image" Target="../media/image19.jpe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2.wma"/><Relationship Id="rId7" Type="http://schemas.openxmlformats.org/officeDocument/2006/relationships/image" Target="../media/image19.jpeg"/><Relationship Id="rId2" Type="http://schemas.microsoft.com/office/2007/relationships/media" Target="../media/media2.wma"/><Relationship Id="rId1" Type="http://schemas.openxmlformats.org/officeDocument/2006/relationships/tags" Target="../tags/tag1.xml"/><Relationship Id="rId6" Type="http://schemas.openxmlformats.org/officeDocument/2006/relationships/image" Target="../media/image21.jpeg"/><Relationship Id="rId5" Type="http://schemas.openxmlformats.org/officeDocument/2006/relationships/notesSlide" Target="../notesSlides/notesSlide2.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3.wma"/><Relationship Id="rId7" Type="http://schemas.openxmlformats.org/officeDocument/2006/relationships/image" Target="../media/image23.jpeg"/><Relationship Id="rId2" Type="http://schemas.microsoft.com/office/2007/relationships/media" Target="../media/media3.wma"/><Relationship Id="rId1" Type="http://schemas.openxmlformats.org/officeDocument/2006/relationships/tags" Target="../tags/tag2.xml"/><Relationship Id="rId6" Type="http://schemas.openxmlformats.org/officeDocument/2006/relationships/image" Target="../media/image22.jpeg"/><Relationship Id="rId5" Type="http://schemas.openxmlformats.org/officeDocument/2006/relationships/notesSlide" Target="../notesSlides/notesSlide3.xml"/><Relationship Id="rId4"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4.wma"/><Relationship Id="rId7" Type="http://schemas.openxmlformats.org/officeDocument/2006/relationships/image" Target="../media/image25.jpeg"/><Relationship Id="rId2" Type="http://schemas.microsoft.com/office/2007/relationships/media" Target="../media/media4.wma"/><Relationship Id="rId1" Type="http://schemas.openxmlformats.org/officeDocument/2006/relationships/tags" Target="../tags/tag3.xml"/><Relationship Id="rId6" Type="http://schemas.openxmlformats.org/officeDocument/2006/relationships/image" Target="../media/image24.png"/><Relationship Id="rId5" Type="http://schemas.openxmlformats.org/officeDocument/2006/relationships/notesSlide" Target="../notesSlides/notesSlide4.xml"/><Relationship Id="rId4"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audio" Target="../media/media5.wma"/><Relationship Id="rId7" Type="http://schemas.openxmlformats.org/officeDocument/2006/relationships/image" Target="../media/image26.jpeg"/><Relationship Id="rId2" Type="http://schemas.microsoft.com/office/2007/relationships/media" Target="../media/media5.wma"/><Relationship Id="rId1" Type="http://schemas.openxmlformats.org/officeDocument/2006/relationships/tags" Target="../tags/tag4.xml"/><Relationship Id="rId6" Type="http://schemas.openxmlformats.org/officeDocument/2006/relationships/image" Target="../media/image15.jpeg"/><Relationship Id="rId5" Type="http://schemas.openxmlformats.org/officeDocument/2006/relationships/notesSlide" Target="../notesSlides/notesSlide5.xml"/><Relationship Id="rId4" Type="http://schemas.openxmlformats.org/officeDocument/2006/relationships/slideLayout" Target="../slideLayouts/slideLayout9.xml"/><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video" Target="../media/media6.wmv"/><Relationship Id="rId7" Type="http://schemas.openxmlformats.org/officeDocument/2006/relationships/notesSlide" Target="../notesSlides/notesSlide6.xml"/><Relationship Id="rId12" Type="http://schemas.openxmlformats.org/officeDocument/2006/relationships/image" Target="../media/image20.png"/><Relationship Id="rId2" Type="http://schemas.microsoft.com/office/2007/relationships/media" Target="../media/media6.wmv"/><Relationship Id="rId1" Type="http://schemas.openxmlformats.org/officeDocument/2006/relationships/tags" Target="../tags/tag5.xml"/><Relationship Id="rId6" Type="http://schemas.openxmlformats.org/officeDocument/2006/relationships/slideLayout" Target="../slideLayouts/slideLayout14.xml"/><Relationship Id="rId11" Type="http://schemas.openxmlformats.org/officeDocument/2006/relationships/image" Target="../media/image28.jpg"/><Relationship Id="rId5" Type="http://schemas.openxmlformats.org/officeDocument/2006/relationships/audio" Target="../media/media7.wma"/><Relationship Id="rId10" Type="http://schemas.openxmlformats.org/officeDocument/2006/relationships/image" Target="../media/image27.png"/><Relationship Id="rId4" Type="http://schemas.microsoft.com/office/2007/relationships/media" Target="../media/media7.wma"/><Relationship Id="rId9"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video" Target="../media/media6.wmv"/><Relationship Id="rId7" Type="http://schemas.openxmlformats.org/officeDocument/2006/relationships/notesSlide" Target="../notesSlides/notesSlide7.xml"/><Relationship Id="rId2" Type="http://schemas.microsoft.com/office/2007/relationships/media" Target="../media/media6.wmv"/><Relationship Id="rId1" Type="http://schemas.openxmlformats.org/officeDocument/2006/relationships/tags" Target="../tags/tag6.xml"/><Relationship Id="rId6" Type="http://schemas.openxmlformats.org/officeDocument/2006/relationships/slideLayout" Target="../slideLayouts/slideLayout14.xml"/><Relationship Id="rId11" Type="http://schemas.openxmlformats.org/officeDocument/2006/relationships/image" Target="../media/image20.png"/><Relationship Id="rId5" Type="http://schemas.openxmlformats.org/officeDocument/2006/relationships/audio" Target="../media/media8.wma"/><Relationship Id="rId10" Type="http://schemas.openxmlformats.org/officeDocument/2006/relationships/image" Target="../media/image27.png"/><Relationship Id="rId4" Type="http://schemas.microsoft.com/office/2007/relationships/media" Target="../media/media8.wma"/><Relationship Id="rId9" Type="http://schemas.openxmlformats.org/officeDocument/2006/relationships/image" Target="../media/image25.jpe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video" Target="../media/media6.wmv"/><Relationship Id="rId7" Type="http://schemas.openxmlformats.org/officeDocument/2006/relationships/notesSlide" Target="../notesSlides/notesSlide8.xml"/><Relationship Id="rId2" Type="http://schemas.microsoft.com/office/2007/relationships/media" Target="../media/media6.wmv"/><Relationship Id="rId1" Type="http://schemas.openxmlformats.org/officeDocument/2006/relationships/tags" Target="../tags/tag7.xml"/><Relationship Id="rId6" Type="http://schemas.openxmlformats.org/officeDocument/2006/relationships/slideLayout" Target="../slideLayouts/slideLayout14.xml"/><Relationship Id="rId11" Type="http://schemas.openxmlformats.org/officeDocument/2006/relationships/image" Target="../media/image20.png"/><Relationship Id="rId5" Type="http://schemas.openxmlformats.org/officeDocument/2006/relationships/audio" Target="../media/media9.wma"/><Relationship Id="rId10" Type="http://schemas.openxmlformats.org/officeDocument/2006/relationships/image" Target="../media/image27.png"/><Relationship Id="rId4" Type="http://schemas.microsoft.com/office/2007/relationships/media" Target="../media/media9.wma"/><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video" Target="../media/media6.wmv"/><Relationship Id="rId7" Type="http://schemas.openxmlformats.org/officeDocument/2006/relationships/notesSlide" Target="../notesSlides/notesSlide9.xml"/><Relationship Id="rId2" Type="http://schemas.microsoft.com/office/2007/relationships/media" Target="../media/media6.wmv"/><Relationship Id="rId1" Type="http://schemas.openxmlformats.org/officeDocument/2006/relationships/tags" Target="../tags/tag8.xml"/><Relationship Id="rId6" Type="http://schemas.openxmlformats.org/officeDocument/2006/relationships/slideLayout" Target="../slideLayouts/slideLayout14.xml"/><Relationship Id="rId11" Type="http://schemas.openxmlformats.org/officeDocument/2006/relationships/image" Target="../media/image20.png"/><Relationship Id="rId5" Type="http://schemas.openxmlformats.org/officeDocument/2006/relationships/audio" Target="../media/media10.wma"/><Relationship Id="rId10" Type="http://schemas.openxmlformats.org/officeDocument/2006/relationships/image" Target="../media/image27.png"/><Relationship Id="rId4" Type="http://schemas.microsoft.com/office/2007/relationships/media" Target="../media/media10.wma"/><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smtClean="0"/>
              <a:t>GS490 GENETIC SCHEDULER</a:t>
            </a:r>
          </a:p>
        </p:txBody>
      </p:sp>
      <p:sp>
        <p:nvSpPr>
          <p:cNvPr id="5" name="Title 4"/>
          <p:cNvSpPr>
            <a:spLocks noGrp="1"/>
          </p:cNvSpPr>
          <p:nvPr>
            <p:ph type="title"/>
          </p:nvPr>
        </p:nvSpPr>
        <p:spPr>
          <a:xfrm>
            <a:off x="228600" y="2971800"/>
            <a:ext cx="7239000" cy="990600"/>
          </a:xfrm>
        </p:spPr>
        <p:txBody>
          <a:bodyPr>
            <a:normAutofit/>
          </a:bodyPr>
          <a:lstStyle/>
          <a:p>
            <a:pPr algn="l"/>
            <a:r>
              <a:rPr lang="en-US" sz="5600" b="0" dirty="0" smtClean="0">
                <a:solidFill>
                  <a:prstClr val="white"/>
                </a:solidFill>
              </a:rPr>
              <a:t>TECH REPORT</a:t>
            </a:r>
            <a:endParaRPr lang="en-US" sz="5600" b="0" dirty="0"/>
          </a:p>
        </p:txBody>
      </p:sp>
      <p:pic>
        <p:nvPicPr>
          <p:cNvPr id="2" name="Picture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67600" y="152400"/>
            <a:ext cx="1524000" cy="1524000"/>
          </a:xfrm>
          <a:prstGeom prst="rect">
            <a:avLst/>
          </a:prstGeom>
        </p:spPr>
      </p:pic>
      <p:sp>
        <p:nvSpPr>
          <p:cNvPr id="4" name="TextBox 3"/>
          <p:cNvSpPr txBox="1"/>
          <p:nvPr/>
        </p:nvSpPr>
        <p:spPr>
          <a:xfrm>
            <a:off x="4267200" y="4419600"/>
            <a:ext cx="3352800" cy="646331"/>
          </a:xfrm>
          <a:prstGeom prst="rect">
            <a:avLst/>
          </a:prstGeom>
          <a:noFill/>
        </p:spPr>
        <p:txBody>
          <a:bodyPr wrap="square" rtlCol="0">
            <a:spAutoFit/>
          </a:bodyPr>
          <a:lstStyle/>
          <a:p>
            <a:pPr algn="r"/>
            <a:r>
              <a:rPr lang="en-US" dirty="0" smtClean="0">
                <a:solidFill>
                  <a:schemeClr val="bg1"/>
                </a:solidFill>
              </a:rPr>
              <a:t>John Hokkanen</a:t>
            </a:r>
          </a:p>
          <a:p>
            <a:pPr algn="r"/>
            <a:r>
              <a:rPr lang="en-US" dirty="0" smtClean="0">
                <a:solidFill>
                  <a:schemeClr val="bg1"/>
                </a:solidFill>
              </a:rPr>
              <a:t>August 1, 2017</a:t>
            </a:r>
            <a:endParaRPr lang="en-US" dirty="0">
              <a:solidFill>
                <a:schemeClr val="bg1"/>
              </a:solidFill>
            </a:endParaRPr>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51000"/>
    </mc:Choice>
    <mc:Fallback xmlns="">
      <p:transition spd="slow" advTm="5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a:xfrm>
            <a:off x="0" y="762000"/>
            <a:ext cx="9144000" cy="51816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TextBox 22"/>
          <p:cNvSpPr txBox="1"/>
          <p:nvPr/>
        </p:nvSpPr>
        <p:spPr>
          <a:xfrm>
            <a:off x="276924" y="914400"/>
            <a:ext cx="8447976" cy="2895600"/>
          </a:xfrm>
          <a:prstGeom prst="rect">
            <a:avLst/>
          </a:prstGeom>
          <a:noFill/>
        </p:spPr>
        <p:txBody>
          <a:bodyPr wrap="square" lIns="91440" rtlCol="0">
            <a:normAutofit/>
          </a:bodyPr>
          <a:lstStyle/>
          <a:p>
            <a:pPr>
              <a:buClr>
                <a:prstClr val="black">
                  <a:lumMod val="50000"/>
                  <a:lumOff val="50000"/>
                </a:prstClr>
              </a:buClr>
              <a:buSzPct val="94000"/>
            </a:pPr>
            <a:r>
              <a:rPr lang="en-US" sz="2400" b="1" dirty="0" smtClean="0">
                <a:solidFill>
                  <a:prstClr val="black">
                    <a:lumMod val="75000"/>
                    <a:lumOff val="25000"/>
                  </a:prstClr>
                </a:solidFill>
              </a:rPr>
              <a:t>Issue</a:t>
            </a:r>
            <a:endParaRPr lang="en-US" dirty="0" smtClean="0">
              <a:solidFill>
                <a:prstClr val="black">
                  <a:lumMod val="75000"/>
                  <a:lumOff val="25000"/>
                </a:prstClr>
              </a:solidFill>
            </a:endParaRP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Genetic algorithms can get stuck on local minimum as they improve</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Problem arises that a plan paints itself in a corner where the mutations cannot create enough change simultaneously to make an improvement</a:t>
            </a:r>
          </a:p>
          <a:p>
            <a:pPr marL="174625" indent="-174625">
              <a:buClr>
                <a:prstClr val="black">
                  <a:lumMod val="50000"/>
                  <a:lumOff val="50000"/>
                </a:prstClr>
              </a:buClr>
              <a:buSzPct val="94000"/>
              <a:buFont typeface="Calibri" pitchFamily="34" charset="0"/>
              <a:buChar char="»"/>
            </a:pPr>
            <a:endParaRPr lang="en-US" dirty="0">
              <a:solidFill>
                <a:prstClr val="black">
                  <a:lumMod val="75000"/>
                  <a:lumOff val="25000"/>
                </a:prstClr>
              </a:solidFill>
            </a:endParaRPr>
          </a:p>
          <a:p>
            <a:pPr>
              <a:buClr>
                <a:prstClr val="black">
                  <a:lumMod val="50000"/>
                  <a:lumOff val="50000"/>
                </a:prstClr>
              </a:buClr>
              <a:buSzPct val="94000"/>
            </a:pPr>
            <a:r>
              <a:rPr lang="en-US" sz="2400" b="1" dirty="0" smtClean="0">
                <a:solidFill>
                  <a:prstClr val="black">
                    <a:lumMod val="75000"/>
                    <a:lumOff val="25000"/>
                  </a:prstClr>
                </a:solidFill>
              </a:rPr>
              <a:t>Heuristic</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As between a parent and child plan, we do not know which one has better structure</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We do know that the parent has not created a better offspring</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Therefore, always replace a parent with an equal-scoring offspring</a:t>
            </a:r>
          </a:p>
        </p:txBody>
      </p:sp>
      <p:sp>
        <p:nvSpPr>
          <p:cNvPr id="24" name="TextBox 23"/>
          <p:cNvSpPr txBox="1"/>
          <p:nvPr/>
        </p:nvSpPr>
        <p:spPr>
          <a:xfrm>
            <a:off x="373566" y="152400"/>
            <a:ext cx="8313234" cy="685800"/>
          </a:xfrm>
          <a:prstGeom prst="rect">
            <a:avLst/>
          </a:prstGeom>
          <a:noFill/>
          <a:ln>
            <a:noFill/>
          </a:ln>
        </p:spPr>
        <p:txBody>
          <a:bodyPr wrap="square" tIns="0" bIns="0" rtlCol="0" anchor="b" anchorCtr="0">
            <a:normAutofit/>
          </a:bodyPr>
          <a:lstStyle/>
          <a:p>
            <a:r>
              <a:rPr lang="en-US" sz="4000" b="1" spc="-150" dirty="0" smtClean="0">
                <a:solidFill>
                  <a:schemeClr val="accent4">
                    <a:lumMod val="75000"/>
                  </a:schemeClr>
                </a:solidFill>
                <a:latin typeface="Arial" pitchFamily="34" charset="0"/>
                <a:cs typeface="Arial" pitchFamily="34" charset="0"/>
              </a:rPr>
              <a:t>Heuristic: </a:t>
            </a:r>
            <a:r>
              <a:rPr lang="en-US" sz="4000" b="1" spc="-150" dirty="0" smtClean="0">
                <a:solidFill>
                  <a:schemeClr val="bg1">
                    <a:lumMod val="65000"/>
                  </a:schemeClr>
                </a:solidFill>
                <a:latin typeface="Arial" pitchFamily="34" charset="0"/>
                <a:cs typeface="Arial" pitchFamily="34" charset="0"/>
              </a:rPr>
              <a:t>Equal Child Rule</a:t>
            </a:r>
            <a:endParaRPr lang="en-US" sz="4000" b="1" spc="-150" dirty="0">
              <a:solidFill>
                <a:schemeClr val="bg1">
                  <a:lumMod val="65000"/>
                </a:schemeClr>
              </a:solidFill>
              <a:latin typeface="Arial" pitchFamily="34" charset="0"/>
              <a:cs typeface="Arial" pitchFamily="34" charset="0"/>
            </a:endParaRPr>
          </a:p>
        </p:txBody>
      </p:sp>
      <p:pic>
        <p:nvPicPr>
          <p:cNvPr id="18" name="Picture 1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305800" y="6007240"/>
            <a:ext cx="838200" cy="838200"/>
          </a:xfrm>
          <a:prstGeom prst="rect">
            <a:avLst/>
          </a:prstGeom>
        </p:spPr>
      </p:pic>
      <p:pic>
        <p:nvPicPr>
          <p:cNvPr id="2" name="GAMovie.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457200" y="5988190"/>
            <a:ext cx="7353300" cy="876300"/>
          </a:xfrm>
          <a:prstGeom prst="rect">
            <a:avLst/>
          </a:prstGeom>
        </p:spPr>
      </p:pic>
      <p:sp>
        <p:nvSpPr>
          <p:cNvPr id="3" name="TextBox 2"/>
          <p:cNvSpPr txBox="1"/>
          <p:nvPr/>
        </p:nvSpPr>
        <p:spPr>
          <a:xfrm>
            <a:off x="942053" y="4495800"/>
            <a:ext cx="6846746" cy="646331"/>
          </a:xfrm>
          <a:prstGeom prst="rect">
            <a:avLst/>
          </a:prstGeom>
          <a:noFill/>
        </p:spPr>
        <p:txBody>
          <a:bodyPr wrap="none" rtlCol="0">
            <a:spAutoFit/>
          </a:bodyPr>
          <a:lstStyle/>
          <a:p>
            <a:r>
              <a:rPr lang="en-US" dirty="0">
                <a:solidFill>
                  <a:prstClr val="black">
                    <a:lumMod val="75000"/>
                    <a:lumOff val="25000"/>
                  </a:prstClr>
                </a:solidFill>
              </a:rPr>
              <a:t>This is not an </a:t>
            </a:r>
            <a:r>
              <a:rPr lang="en-US" b="1" dirty="0" smtClean="0">
                <a:solidFill>
                  <a:prstClr val="black">
                    <a:lumMod val="75000"/>
                    <a:lumOff val="25000"/>
                  </a:prstClr>
                </a:solidFill>
              </a:rPr>
              <a:t>exploitation</a:t>
            </a:r>
            <a:r>
              <a:rPr lang="en-US" dirty="0" smtClean="0">
                <a:solidFill>
                  <a:prstClr val="black">
                    <a:lumMod val="75000"/>
                    <a:lumOff val="25000"/>
                  </a:prstClr>
                </a:solidFill>
              </a:rPr>
              <a:t> </a:t>
            </a:r>
            <a:r>
              <a:rPr lang="en-US" dirty="0">
                <a:solidFill>
                  <a:prstClr val="black">
                    <a:lumMod val="75000"/>
                    <a:lumOff val="25000"/>
                  </a:prstClr>
                </a:solidFill>
              </a:rPr>
              <a:t>heuristic, but a </a:t>
            </a:r>
            <a:r>
              <a:rPr lang="en-US" b="1" dirty="0">
                <a:solidFill>
                  <a:prstClr val="black">
                    <a:lumMod val="75000"/>
                    <a:lumOff val="25000"/>
                  </a:prstClr>
                </a:solidFill>
              </a:rPr>
              <a:t>search exploration </a:t>
            </a:r>
            <a:r>
              <a:rPr lang="en-US" dirty="0">
                <a:solidFill>
                  <a:prstClr val="black">
                    <a:lumMod val="75000"/>
                    <a:lumOff val="25000"/>
                  </a:prstClr>
                </a:solidFill>
              </a:rPr>
              <a:t>heuristic.  </a:t>
            </a:r>
          </a:p>
          <a:p>
            <a:endParaRPr lang="en-US" dirty="0"/>
          </a:p>
        </p:txBody>
      </p:sp>
      <p:pic>
        <p:nvPicPr>
          <p:cNvPr id="4" name="Audio 3">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40592081"/>
      </p:ext>
    </p:extLst>
  </p:cSld>
  <p:clrMapOvr>
    <a:masterClrMapping/>
  </p:clrMapOvr>
  <mc:AlternateContent xmlns:mc="http://schemas.openxmlformats.org/markup-compatibility/2006" xmlns:p14="http://schemas.microsoft.com/office/powerpoint/2010/main">
    <mc:Choice Requires="p14">
      <p:transition spd="slow" p14:dur="1500" advTm="174000"/>
    </mc:Choice>
    <mc:Fallback xmlns="">
      <p:transition spd="slow" advTm="17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mediacall" presetSubtype="0" fill="hold" nodeType="withEffect">
                                  <p:stCondLst>
                                    <p:cond delay="0"/>
                                  </p:stCondLst>
                                  <p:childTnLst>
                                    <p:cmd type="call" cmd="play">
                                      <p:cBhvr>
                                        <p:cTn id="8" dur="1"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Effect transition="in" filter="wheel(1)">
                                      <p:cBhvr>
                                        <p:cTn id="27" dur="2000"/>
                                        <p:tgtEl>
                                          <p:spTgt spid="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3">
                                            <p:txEl>
                                              <p:pRg st="5" end="5"/>
                                            </p:txEl>
                                          </p:spTgt>
                                        </p:tgtEl>
                                        <p:attrNameLst>
                                          <p:attrName>style.visibility</p:attrName>
                                        </p:attrNameLst>
                                      </p:cBhvr>
                                      <p:to>
                                        <p:strVal val="visible"/>
                                      </p:to>
                                    </p:set>
                                    <p:animEffect transition="in" filter="randombar(horizontal)">
                                      <p:cBhvr>
                                        <p:cTn id="32" dur="500"/>
                                        <p:tgtEl>
                                          <p:spTgt spid="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3">
                                            <p:txEl>
                                              <p:pRg st="6" end="6"/>
                                            </p:txEl>
                                          </p:spTgt>
                                        </p:tgtEl>
                                        <p:attrNameLst>
                                          <p:attrName>style.visibility</p:attrName>
                                        </p:attrNameLst>
                                      </p:cBhvr>
                                      <p:to>
                                        <p:strVal val="visible"/>
                                      </p:to>
                                    </p:set>
                                    <p:animEffect transition="in" filter="randombar(horizontal)">
                                      <p:cBhvr>
                                        <p:cTn id="37" dur="500"/>
                                        <p:tgtEl>
                                          <p:spTgt spid="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3">
                                            <p:txEl>
                                              <p:pRg st="7" end="7"/>
                                            </p:txEl>
                                          </p:spTgt>
                                        </p:tgtEl>
                                        <p:attrNameLst>
                                          <p:attrName>style.visibility</p:attrName>
                                        </p:attrNameLst>
                                      </p:cBhvr>
                                      <p:to>
                                        <p:strVal val="visible"/>
                                      </p:to>
                                    </p:set>
                                    <p:animEffect transition="in" filter="randombar(horizontal)">
                                      <p:cBhvr>
                                        <p:cTn id="42" dur="500"/>
                                        <p:tgtEl>
                                          <p:spTgt spid="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1000" fill="hold"/>
                                        <p:tgtEl>
                                          <p:spTgt spid="3"/>
                                        </p:tgtEl>
                                        <p:attrNameLst>
                                          <p:attrName>ppt_w</p:attrName>
                                        </p:attrNameLst>
                                      </p:cBhvr>
                                      <p:tavLst>
                                        <p:tav tm="0">
                                          <p:val>
                                            <p:fltVal val="0"/>
                                          </p:val>
                                        </p:tav>
                                        <p:tav tm="100000">
                                          <p:val>
                                            <p:strVal val="#ppt_w"/>
                                          </p:val>
                                        </p:tav>
                                      </p:tavLst>
                                    </p:anim>
                                    <p:anim calcmode="lin" valueType="num">
                                      <p:cBhvr>
                                        <p:cTn id="48" dur="1000" fill="hold"/>
                                        <p:tgtEl>
                                          <p:spTgt spid="3"/>
                                        </p:tgtEl>
                                        <p:attrNameLst>
                                          <p:attrName>ppt_h</p:attrName>
                                        </p:attrNameLst>
                                      </p:cBhvr>
                                      <p:tavLst>
                                        <p:tav tm="0">
                                          <p:val>
                                            <p:fltVal val="0"/>
                                          </p:val>
                                        </p:tav>
                                        <p:tav tm="100000">
                                          <p:val>
                                            <p:strVal val="#ppt_h"/>
                                          </p:val>
                                        </p:tav>
                                      </p:tavLst>
                                    </p:anim>
                                    <p:anim calcmode="lin" valueType="num">
                                      <p:cBhvr>
                                        <p:cTn id="49" dur="1000" fill="hold"/>
                                        <p:tgtEl>
                                          <p:spTgt spid="3"/>
                                        </p:tgtEl>
                                        <p:attrNameLst>
                                          <p:attrName>style.rotation</p:attrName>
                                        </p:attrNameLst>
                                      </p:cBhvr>
                                      <p:tavLst>
                                        <p:tav tm="0">
                                          <p:val>
                                            <p:fltVal val="90"/>
                                          </p:val>
                                        </p:tav>
                                        <p:tav tm="100000">
                                          <p:val>
                                            <p:fltVal val="0"/>
                                          </p:val>
                                        </p:tav>
                                      </p:tavLst>
                                    </p:anim>
                                    <p:animEffect transition="in" filter="fade">
                                      <p:cBhvr>
                                        <p:cTn id="5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1" fill="hold" display="0">
                  <p:stCondLst>
                    <p:cond delay="indefinite"/>
                  </p:stCondLst>
                </p:cTn>
                <p:tgtEl>
                  <p:spTgt spid="2"/>
                </p:tgtEl>
              </p:cMediaNode>
            </p:video>
            <p:audio isNarration="1">
              <p:cMediaNode vol="80000" showWhenStopped="0">
                <p:cTn id="52" fill="hold" display="0">
                  <p:stCondLst>
                    <p:cond delay="indefinite"/>
                  </p:stCondLst>
                  <p:endCondLst>
                    <p:cond evt="onStopAudio" delay="0">
                      <p:tgtEl>
                        <p:sldTgt/>
                      </p:tgtEl>
                    </p:cond>
                  </p:endCondLst>
                </p:cTn>
                <p:tgtEl>
                  <p:spTgt spid="4"/>
                </p:tgtEl>
              </p:cMediaNode>
            </p:audio>
          </p:childTnLst>
        </p:cTn>
      </p:par>
    </p:tnLst>
    <p:bldLst>
      <p:bldP spid="3" grpId="0"/>
    </p:bldLst>
  </p:timing>
  <p:extLst mod="1">
    <p:ext uri="{E180D4A7-C9FB-4DFB-919C-405C955672EB}">
      <p14:showEvtLst xmlns:p14="http://schemas.microsoft.com/office/powerpoint/2010/main">
        <p14:playEvt time="0" objId="2"/>
        <p14:stopEvt time="172731"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a:xfrm>
            <a:off x="0" y="762000"/>
            <a:ext cx="9144000" cy="51816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TextBox 22"/>
          <p:cNvSpPr txBox="1"/>
          <p:nvPr/>
        </p:nvSpPr>
        <p:spPr>
          <a:xfrm>
            <a:off x="276924" y="914400"/>
            <a:ext cx="8447976" cy="3276600"/>
          </a:xfrm>
          <a:prstGeom prst="rect">
            <a:avLst/>
          </a:prstGeom>
          <a:noFill/>
        </p:spPr>
        <p:txBody>
          <a:bodyPr wrap="square" lIns="91440" rtlCol="0">
            <a:normAutofit lnSpcReduction="10000"/>
          </a:bodyPr>
          <a:lstStyle/>
          <a:p>
            <a:pPr>
              <a:buClr>
                <a:prstClr val="black">
                  <a:lumMod val="50000"/>
                  <a:lumOff val="50000"/>
                </a:prstClr>
              </a:buClr>
              <a:buSzPct val="94000"/>
            </a:pPr>
            <a:r>
              <a:rPr lang="en-US" sz="2400" b="1" dirty="0" smtClean="0">
                <a:solidFill>
                  <a:prstClr val="black">
                    <a:lumMod val="75000"/>
                    <a:lumOff val="25000"/>
                  </a:prstClr>
                </a:solidFill>
              </a:rPr>
              <a:t>Issue</a:t>
            </a:r>
            <a:endParaRPr lang="en-US" dirty="0" smtClean="0">
              <a:solidFill>
                <a:prstClr val="black">
                  <a:lumMod val="75000"/>
                  <a:lumOff val="25000"/>
                </a:prstClr>
              </a:solidFill>
            </a:endParaRP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Genetic algorithms can get stuck on local minimum as they improve</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Simulated annealing seeks to avoid this problem by accepting worse solutions during search phases and better solutions in exploitation phases</a:t>
            </a:r>
          </a:p>
          <a:p>
            <a:pPr>
              <a:buClr>
                <a:prstClr val="black">
                  <a:lumMod val="50000"/>
                  <a:lumOff val="50000"/>
                </a:prstClr>
              </a:buClr>
              <a:buSzPct val="94000"/>
            </a:pPr>
            <a:endParaRPr lang="en-US" dirty="0">
              <a:solidFill>
                <a:prstClr val="black">
                  <a:lumMod val="75000"/>
                  <a:lumOff val="25000"/>
                </a:prstClr>
              </a:solidFill>
            </a:endParaRPr>
          </a:p>
          <a:p>
            <a:pPr>
              <a:buClr>
                <a:prstClr val="black">
                  <a:lumMod val="50000"/>
                  <a:lumOff val="50000"/>
                </a:prstClr>
              </a:buClr>
              <a:buSzPct val="94000"/>
            </a:pPr>
            <a:r>
              <a:rPr lang="en-US" sz="2400" b="1" dirty="0" smtClean="0">
                <a:solidFill>
                  <a:prstClr val="black">
                    <a:lumMod val="75000"/>
                    <a:lumOff val="25000"/>
                  </a:prstClr>
                </a:solidFill>
              </a:rPr>
              <a:t>Heuristic</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If a parent has failed to create a better or equal offspring within a specified period, then accept a less-fit offspring</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The more generations that pass, the less fit (using a linear calculation) the offspring may be</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A simple rule, but it appears to help keep plans from getting stuck</a:t>
            </a:r>
          </a:p>
          <a:p>
            <a:pPr marL="174625" indent="-174625">
              <a:buClr>
                <a:prstClr val="black">
                  <a:lumMod val="50000"/>
                  <a:lumOff val="50000"/>
                </a:prstClr>
              </a:buClr>
              <a:buSzPct val="94000"/>
              <a:buFont typeface="Calibri" pitchFamily="34" charset="0"/>
              <a:buChar char="»"/>
            </a:pPr>
            <a:endParaRPr lang="en-US" dirty="0" smtClean="0">
              <a:solidFill>
                <a:prstClr val="black">
                  <a:lumMod val="75000"/>
                  <a:lumOff val="25000"/>
                </a:prstClr>
              </a:solidFill>
            </a:endParaRPr>
          </a:p>
        </p:txBody>
      </p:sp>
      <p:sp>
        <p:nvSpPr>
          <p:cNvPr id="24" name="TextBox 23"/>
          <p:cNvSpPr txBox="1"/>
          <p:nvPr/>
        </p:nvSpPr>
        <p:spPr>
          <a:xfrm>
            <a:off x="373566" y="152400"/>
            <a:ext cx="8313234" cy="685800"/>
          </a:xfrm>
          <a:prstGeom prst="rect">
            <a:avLst/>
          </a:prstGeom>
          <a:noFill/>
          <a:ln>
            <a:noFill/>
          </a:ln>
        </p:spPr>
        <p:txBody>
          <a:bodyPr wrap="square" tIns="0" bIns="0" rtlCol="0" anchor="b" anchorCtr="0">
            <a:normAutofit fontScale="85000" lnSpcReduction="10000"/>
          </a:bodyPr>
          <a:lstStyle/>
          <a:p>
            <a:r>
              <a:rPr lang="en-US" sz="4000" b="1" spc="-150" dirty="0" smtClean="0">
                <a:solidFill>
                  <a:schemeClr val="accent4">
                    <a:lumMod val="75000"/>
                  </a:schemeClr>
                </a:solidFill>
                <a:latin typeface="Arial" pitchFamily="34" charset="0"/>
                <a:cs typeface="Arial" pitchFamily="34" charset="0"/>
              </a:rPr>
              <a:t>Heuristic: </a:t>
            </a:r>
            <a:r>
              <a:rPr lang="en-US" sz="4000" b="1" spc="-150" dirty="0" smtClean="0">
                <a:solidFill>
                  <a:schemeClr val="bg1">
                    <a:lumMod val="65000"/>
                  </a:schemeClr>
                </a:solidFill>
                <a:latin typeface="Arial" pitchFamily="34" charset="0"/>
                <a:cs typeface="Arial" pitchFamily="34" charset="0"/>
              </a:rPr>
              <a:t>Simulated Annealing Offspring</a:t>
            </a:r>
            <a:endParaRPr lang="en-US" sz="4000" b="1" spc="-150" dirty="0">
              <a:solidFill>
                <a:schemeClr val="bg1">
                  <a:lumMod val="65000"/>
                </a:schemeClr>
              </a:solidFill>
              <a:latin typeface="Arial" pitchFamily="34" charset="0"/>
              <a:cs typeface="Arial" pitchFamily="34" charset="0"/>
            </a:endParaRPr>
          </a:p>
        </p:txBody>
      </p:sp>
      <p:pic>
        <p:nvPicPr>
          <p:cNvPr id="18" name="Picture 1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305800" y="6007240"/>
            <a:ext cx="838200" cy="83820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pic>
        <p:nvPicPr>
          <p:cNvPr id="4" name="GAMovieSA.mp4">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533400" y="5981700"/>
            <a:ext cx="7353300" cy="876300"/>
          </a:xfrm>
          <a:prstGeom prst="rect">
            <a:avLst/>
          </a:prstGeom>
        </p:spPr>
      </p:pic>
    </p:spTree>
    <p:custDataLst>
      <p:tags r:id="rId1"/>
    </p:custDataLst>
    <p:extLst>
      <p:ext uri="{BB962C8B-B14F-4D97-AF65-F5344CB8AC3E}">
        <p14:creationId xmlns:p14="http://schemas.microsoft.com/office/powerpoint/2010/main" val="2197081090"/>
      </p:ext>
    </p:extLst>
  </p:cSld>
  <p:clrMapOvr>
    <a:masterClrMapping/>
  </p:clrMapOvr>
  <mc:AlternateContent xmlns:mc="http://schemas.openxmlformats.org/markup-compatibility/2006" xmlns:p14="http://schemas.microsoft.com/office/powerpoint/2010/main">
    <mc:Choice Requires="p14">
      <p:transition spd="slow" p14:dur="1500" advTm="141000"/>
    </mc:Choice>
    <mc:Fallback xmlns="">
      <p:transition spd="slow" advTm="1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mediacall" presetSubtype="0" fill="hold" nodeType="withEffect">
                                  <p:stCondLst>
                                    <p:cond delay="0"/>
                                  </p:stCondLst>
                                  <p:childTnLst>
                                    <p:cmd type="call" cmd="playFrom(0.0)">
                                      <p:cBhvr>
                                        <p:cTn id="8" dur="139480"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animEffect transition="in" filter="wheel(1)">
                                      <p:cBhvr>
                                        <p:cTn id="13" dur="2000"/>
                                        <p:tgtEl>
                                          <p:spTgt spid="2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18" dur="500"/>
                                        <p:tgtEl>
                                          <p:spTgt spid="2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23" dur="500"/>
                                        <p:tgtEl>
                                          <p:spTgt spid="2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23">
                                            <p:txEl>
                                              <p:pRg st="4" end="4"/>
                                            </p:txEl>
                                          </p:spTgt>
                                        </p:tgtEl>
                                        <p:attrNameLst>
                                          <p:attrName>style.visibility</p:attrName>
                                        </p:attrNameLst>
                                      </p:cBhvr>
                                      <p:to>
                                        <p:strVal val="visible"/>
                                      </p:to>
                                    </p:set>
                                    <p:animEffect transition="in" filter="wheel(1)">
                                      <p:cBhvr>
                                        <p:cTn id="28" dur="2000"/>
                                        <p:tgtEl>
                                          <p:spTgt spid="2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3">
                                            <p:txEl>
                                              <p:pRg st="5" end="5"/>
                                            </p:txEl>
                                          </p:spTgt>
                                        </p:tgtEl>
                                        <p:attrNameLst>
                                          <p:attrName>style.visibility</p:attrName>
                                        </p:attrNameLst>
                                      </p:cBhvr>
                                      <p:to>
                                        <p:strVal val="visible"/>
                                      </p:to>
                                    </p:set>
                                    <p:animEffect transition="in" filter="randombar(horizontal)">
                                      <p:cBhvr>
                                        <p:cTn id="33" dur="500"/>
                                        <p:tgtEl>
                                          <p:spTgt spid="2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23">
                                            <p:txEl>
                                              <p:pRg st="6" end="6"/>
                                            </p:txEl>
                                          </p:spTgt>
                                        </p:tgtEl>
                                        <p:attrNameLst>
                                          <p:attrName>style.visibility</p:attrName>
                                        </p:attrNameLst>
                                      </p:cBhvr>
                                      <p:to>
                                        <p:strVal val="visible"/>
                                      </p:to>
                                    </p:set>
                                    <p:animEffect transition="in" filter="randombar(horizontal)">
                                      <p:cBhvr>
                                        <p:cTn id="38" dur="500"/>
                                        <p:tgtEl>
                                          <p:spTgt spid="2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23">
                                            <p:txEl>
                                              <p:pRg st="7" end="7"/>
                                            </p:txEl>
                                          </p:spTgt>
                                        </p:tgtEl>
                                        <p:attrNameLst>
                                          <p:attrName>style.visibility</p:attrName>
                                        </p:attrNameLst>
                                      </p:cBhvr>
                                      <p:to>
                                        <p:strVal val="visible"/>
                                      </p:to>
                                    </p:set>
                                    <p:animEffect transition="in" filter="randombar(horizontal)">
                                      <p:cBhvr>
                                        <p:cTn id="43" dur="500"/>
                                        <p:tgtEl>
                                          <p:spTgt spid="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3"/>
                </p:tgtEl>
              </p:cMediaNode>
            </p:audio>
            <p:video>
              <p:cMediaNode vol="80000">
                <p:cTn id="45" fill="hold" display="0">
                  <p:stCondLst>
                    <p:cond delay="indefinite"/>
                  </p:stCondLst>
                </p:cTn>
                <p:tgtEl>
                  <p:spTgt spid="4"/>
                </p:tgtEl>
              </p:cMediaNode>
            </p:video>
          </p:childTnLst>
        </p:cTn>
      </p:par>
    </p:tnLst>
  </p:timing>
  <p:extLst mod="1">
    <p:ext uri="{E180D4A7-C9FB-4DFB-919C-405C955672EB}">
      <p14:showEvtLst xmlns:p14="http://schemas.microsoft.com/office/powerpoint/2010/main">
        <p14:playEvt time="0" objId="2"/>
        <p14:stopEvt time="140806"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a:xfrm>
            <a:off x="0" y="762000"/>
            <a:ext cx="9144000" cy="51816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TextBox 22"/>
          <p:cNvSpPr txBox="1"/>
          <p:nvPr/>
        </p:nvSpPr>
        <p:spPr>
          <a:xfrm>
            <a:off x="276924" y="914400"/>
            <a:ext cx="8447976" cy="4572000"/>
          </a:xfrm>
          <a:prstGeom prst="rect">
            <a:avLst/>
          </a:prstGeom>
          <a:noFill/>
        </p:spPr>
        <p:txBody>
          <a:bodyPr wrap="square" lIns="91440" rtlCol="0">
            <a:normAutofit/>
          </a:bodyPr>
          <a:lstStyle/>
          <a:p>
            <a:pPr>
              <a:buClr>
                <a:prstClr val="black">
                  <a:lumMod val="50000"/>
                  <a:lumOff val="50000"/>
                </a:prstClr>
              </a:buClr>
              <a:buSzPct val="94000"/>
            </a:pPr>
            <a:r>
              <a:rPr lang="en-US" sz="2400" b="1" dirty="0" smtClean="0">
                <a:solidFill>
                  <a:prstClr val="black">
                    <a:lumMod val="75000"/>
                    <a:lumOff val="25000"/>
                  </a:prstClr>
                </a:solidFill>
              </a:rPr>
              <a:t>Issue</a:t>
            </a:r>
            <a:endParaRPr lang="en-US" dirty="0" smtClean="0">
              <a:solidFill>
                <a:prstClr val="black">
                  <a:lumMod val="75000"/>
                  <a:lumOff val="25000"/>
                </a:prstClr>
              </a:solidFill>
            </a:endParaRP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In natural world, species adapt to specific pressure (e.g., a predator)</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Multiple stresses can cause species failure because offspring are not fit enough</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Multiple mutations and edge swaps of routes can generate many inferior routes </a:t>
            </a:r>
          </a:p>
          <a:p>
            <a:pPr marL="174625" indent="-174625">
              <a:buClr>
                <a:prstClr val="black">
                  <a:lumMod val="50000"/>
                  <a:lumOff val="50000"/>
                </a:prstClr>
              </a:buClr>
              <a:buSzPct val="94000"/>
              <a:buFont typeface="Calibri" pitchFamily="34" charset="0"/>
              <a:buChar char="»"/>
            </a:pPr>
            <a:endParaRPr lang="en-US" dirty="0">
              <a:solidFill>
                <a:prstClr val="black">
                  <a:lumMod val="75000"/>
                  <a:lumOff val="25000"/>
                </a:prstClr>
              </a:solidFill>
            </a:endParaRPr>
          </a:p>
          <a:p>
            <a:pPr>
              <a:buClr>
                <a:prstClr val="black">
                  <a:lumMod val="50000"/>
                  <a:lumOff val="50000"/>
                </a:prstClr>
              </a:buClr>
              <a:buSzPct val="94000"/>
            </a:pPr>
            <a:r>
              <a:rPr lang="en-US" sz="2400" b="1" dirty="0" smtClean="0">
                <a:solidFill>
                  <a:prstClr val="black">
                    <a:lumMod val="75000"/>
                    <a:lumOff val="25000"/>
                  </a:prstClr>
                </a:solidFill>
              </a:rPr>
              <a:t>Heuristic</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Mutation profile is like exposing a species to a different pressures</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A individual stop move is not the same kind of modification as a swap of series of stops from one vehicle with another series in a different vehicle</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To explore the search space, profiles have different mutation patterns:</a:t>
            </a:r>
          </a:p>
          <a:p>
            <a:pPr marL="631825" lvl="1"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These patterns help avoid creating inferior individuals from change overload</a:t>
            </a:r>
          </a:p>
          <a:p>
            <a:pPr marL="631825" lvl="1"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They exploit different kinds of route improvements</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Apply these in a random way</a:t>
            </a:r>
          </a:p>
          <a:p>
            <a:pPr marL="174625" indent="-174625">
              <a:buClr>
                <a:prstClr val="black">
                  <a:lumMod val="50000"/>
                  <a:lumOff val="50000"/>
                </a:prstClr>
              </a:buClr>
              <a:buSzPct val="94000"/>
              <a:buFont typeface="Calibri" pitchFamily="34" charset="0"/>
              <a:buChar char="»"/>
            </a:pPr>
            <a:endParaRPr lang="en-US" dirty="0" smtClean="0">
              <a:solidFill>
                <a:prstClr val="black">
                  <a:lumMod val="75000"/>
                  <a:lumOff val="25000"/>
                </a:prstClr>
              </a:solidFill>
            </a:endParaRPr>
          </a:p>
        </p:txBody>
      </p:sp>
      <p:sp>
        <p:nvSpPr>
          <p:cNvPr id="24" name="TextBox 23"/>
          <p:cNvSpPr txBox="1"/>
          <p:nvPr/>
        </p:nvSpPr>
        <p:spPr>
          <a:xfrm>
            <a:off x="373566" y="152400"/>
            <a:ext cx="8313234" cy="685800"/>
          </a:xfrm>
          <a:prstGeom prst="rect">
            <a:avLst/>
          </a:prstGeom>
          <a:noFill/>
          <a:ln>
            <a:noFill/>
          </a:ln>
        </p:spPr>
        <p:txBody>
          <a:bodyPr wrap="square" tIns="0" bIns="0" rtlCol="0" anchor="b" anchorCtr="0">
            <a:normAutofit/>
          </a:bodyPr>
          <a:lstStyle/>
          <a:p>
            <a:r>
              <a:rPr lang="en-US" sz="4000" b="1" spc="-150" dirty="0" smtClean="0">
                <a:solidFill>
                  <a:schemeClr val="accent4">
                    <a:lumMod val="75000"/>
                  </a:schemeClr>
                </a:solidFill>
                <a:latin typeface="Arial" pitchFamily="34" charset="0"/>
                <a:cs typeface="Arial" pitchFamily="34" charset="0"/>
              </a:rPr>
              <a:t>Heuristic: </a:t>
            </a:r>
            <a:r>
              <a:rPr lang="en-US" sz="4000" b="1" spc="-150" dirty="0">
                <a:solidFill>
                  <a:schemeClr val="bg1">
                    <a:lumMod val="65000"/>
                  </a:schemeClr>
                </a:solidFill>
                <a:latin typeface="Arial" pitchFamily="34" charset="0"/>
                <a:cs typeface="Arial" pitchFamily="34" charset="0"/>
              </a:rPr>
              <a:t>P</a:t>
            </a:r>
            <a:r>
              <a:rPr lang="en-US" sz="4000" b="1" spc="-150" dirty="0" smtClean="0">
                <a:solidFill>
                  <a:schemeClr val="bg1">
                    <a:lumMod val="65000"/>
                  </a:schemeClr>
                </a:solidFill>
                <a:latin typeface="Arial" pitchFamily="34" charset="0"/>
                <a:cs typeface="Arial" pitchFamily="34" charset="0"/>
              </a:rPr>
              <a:t>atterns of Mutation</a:t>
            </a:r>
            <a:endParaRPr lang="en-US" sz="4000" b="1" spc="-150" dirty="0">
              <a:solidFill>
                <a:schemeClr val="bg1">
                  <a:lumMod val="65000"/>
                </a:schemeClr>
              </a:solidFill>
              <a:latin typeface="Arial" pitchFamily="34" charset="0"/>
              <a:cs typeface="Arial" pitchFamily="34" charset="0"/>
            </a:endParaRPr>
          </a:p>
        </p:txBody>
      </p:sp>
      <p:pic>
        <p:nvPicPr>
          <p:cNvPr id="18" name="Picture 1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305800" y="6007240"/>
            <a:ext cx="838200" cy="83820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 y="5991225"/>
            <a:ext cx="7334250" cy="866775"/>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 y="5991225"/>
            <a:ext cx="7334250" cy="866775"/>
          </a:xfrm>
          <a:prstGeom prst="rect">
            <a:avLst/>
          </a:prstGeom>
        </p:spPr>
      </p:pic>
      <p:pic>
        <p:nvPicPr>
          <p:cNvPr id="2" name="GAMovieEnd.mp4">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2"/>
          <a:stretch>
            <a:fillRect/>
          </a:stretch>
        </p:blipFill>
        <p:spPr>
          <a:xfrm>
            <a:off x="468086" y="5981700"/>
            <a:ext cx="7353300" cy="876300"/>
          </a:xfrm>
          <a:prstGeom prst="rect">
            <a:avLst/>
          </a:prstGeom>
        </p:spPr>
      </p:pic>
    </p:spTree>
    <p:custDataLst>
      <p:tags r:id="rId1"/>
    </p:custDataLst>
    <p:extLst>
      <p:ext uri="{BB962C8B-B14F-4D97-AF65-F5344CB8AC3E}">
        <p14:creationId xmlns:p14="http://schemas.microsoft.com/office/powerpoint/2010/main" val="162246272"/>
      </p:ext>
    </p:extLst>
  </p:cSld>
  <p:clrMapOvr>
    <a:masterClrMapping/>
  </p:clrMapOvr>
  <mc:AlternateContent xmlns:mc="http://schemas.openxmlformats.org/markup-compatibility/2006" xmlns:p14="http://schemas.microsoft.com/office/powerpoint/2010/main">
    <mc:Choice Requires="p14">
      <p:transition spd="slow" p14:dur="1500" advTm="204000"/>
    </mc:Choice>
    <mc:Fallback xmlns="">
      <p:transition spd="slow" advTm="20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880" fill="hold"/>
                                        <p:tgtEl>
                                          <p:spTgt spid="2"/>
                                        </p:tgtEl>
                                      </p:cBhvr>
                                    </p:cmd>
                                  </p:childTnLst>
                                  <p:subTnLst>
                                    <p:set>
                                      <p:cBhvr override="childStyle">
                                        <p:cTn dur="1" fill="hold" display="0" masterRel="sameClick" afterEffect="1">
                                          <p:stCondLst>
                                            <p:cond evt="end" delay="0">
                                              <p:tn val="9"/>
                                            </p:cond>
                                          </p:stCondLst>
                                        </p:cTn>
                                        <p:tgtEl>
                                          <p:spTgt spid="2"/>
                                        </p:tgtEl>
                                        <p:attrNameLst>
                                          <p:attrName>style.visibility</p:attrName>
                                        </p:attrNameLst>
                                      </p:cBhvr>
                                      <p:to>
                                        <p:strVal val="hidden"/>
                                      </p:to>
                                    </p:set>
                                  </p:subTnLst>
                                </p:cTn>
                              </p:par>
                            </p:childTnLst>
                          </p:cTn>
                        </p:par>
                        <p:par>
                          <p:cTn id="11" fill="hold">
                            <p:stCondLst>
                              <p:cond delay="3088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23">
                                            <p:txEl>
                                              <p:pRg st="0" end="0"/>
                                            </p:txEl>
                                          </p:spTgt>
                                        </p:tgtEl>
                                        <p:attrNameLst>
                                          <p:attrName>style.visibility</p:attrName>
                                        </p:attrNameLst>
                                      </p:cBhvr>
                                      <p:to>
                                        <p:strVal val="visible"/>
                                      </p:to>
                                    </p:set>
                                    <p:animEffect transition="in" filter="wheel(1)">
                                      <p:cBhvr>
                                        <p:cTn id="18" dur="2000"/>
                                        <p:tgtEl>
                                          <p:spTgt spid="2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23" dur="500"/>
                                        <p:tgtEl>
                                          <p:spTgt spid="2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28" dur="500"/>
                                        <p:tgtEl>
                                          <p:spTgt spid="2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3">
                                            <p:txEl>
                                              <p:pRg st="3" end="3"/>
                                            </p:txEl>
                                          </p:spTgt>
                                        </p:tgtEl>
                                        <p:attrNameLst>
                                          <p:attrName>style.visibility</p:attrName>
                                        </p:attrNameLst>
                                      </p:cBhvr>
                                      <p:to>
                                        <p:strVal val="visible"/>
                                      </p:to>
                                    </p:set>
                                    <p:animEffect transition="in" filter="randombar(horizontal)">
                                      <p:cBhvr>
                                        <p:cTn id="33" dur="500"/>
                                        <p:tgtEl>
                                          <p:spTgt spid="2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23">
                                            <p:txEl>
                                              <p:pRg st="5" end="5"/>
                                            </p:txEl>
                                          </p:spTgt>
                                        </p:tgtEl>
                                        <p:attrNameLst>
                                          <p:attrName>style.visibility</p:attrName>
                                        </p:attrNameLst>
                                      </p:cBhvr>
                                      <p:to>
                                        <p:strVal val="visible"/>
                                      </p:to>
                                    </p:set>
                                    <p:animEffect transition="in" filter="wheel(1)">
                                      <p:cBhvr>
                                        <p:cTn id="38" dur="2000"/>
                                        <p:tgtEl>
                                          <p:spTgt spid="2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23">
                                            <p:txEl>
                                              <p:pRg st="6" end="6"/>
                                            </p:txEl>
                                          </p:spTgt>
                                        </p:tgtEl>
                                        <p:attrNameLst>
                                          <p:attrName>style.visibility</p:attrName>
                                        </p:attrNameLst>
                                      </p:cBhvr>
                                      <p:to>
                                        <p:strVal val="visible"/>
                                      </p:to>
                                    </p:set>
                                    <p:animEffect transition="in" filter="randombar(horizontal)">
                                      <p:cBhvr>
                                        <p:cTn id="43" dur="500"/>
                                        <p:tgtEl>
                                          <p:spTgt spid="2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23">
                                            <p:txEl>
                                              <p:pRg st="7" end="7"/>
                                            </p:txEl>
                                          </p:spTgt>
                                        </p:tgtEl>
                                        <p:attrNameLst>
                                          <p:attrName>style.visibility</p:attrName>
                                        </p:attrNameLst>
                                      </p:cBhvr>
                                      <p:to>
                                        <p:strVal val="visible"/>
                                      </p:to>
                                    </p:set>
                                    <p:animEffect transition="in" filter="randombar(horizontal)">
                                      <p:cBhvr>
                                        <p:cTn id="48" dur="500"/>
                                        <p:tgtEl>
                                          <p:spTgt spid="23">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3">
                                            <p:txEl>
                                              <p:pRg st="8" end="8"/>
                                            </p:txEl>
                                          </p:spTgt>
                                        </p:tgtEl>
                                        <p:attrNameLst>
                                          <p:attrName>style.visibility</p:attrName>
                                        </p:attrNameLst>
                                      </p:cBhvr>
                                      <p:to>
                                        <p:strVal val="visible"/>
                                      </p:to>
                                    </p:set>
                                    <p:animEffect transition="in" filter="randombar(horizontal)">
                                      <p:cBhvr>
                                        <p:cTn id="53" dur="500"/>
                                        <p:tgtEl>
                                          <p:spTgt spid="23">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23">
                                            <p:txEl>
                                              <p:pRg st="9" end="9"/>
                                            </p:txEl>
                                          </p:spTgt>
                                        </p:tgtEl>
                                        <p:attrNameLst>
                                          <p:attrName>style.visibility</p:attrName>
                                        </p:attrNameLst>
                                      </p:cBhvr>
                                      <p:to>
                                        <p:strVal val="visible"/>
                                      </p:to>
                                    </p:set>
                                    <p:animEffect transition="in" filter="randombar(horizontal)">
                                      <p:cBhvr>
                                        <p:cTn id="58" dur="500"/>
                                        <p:tgtEl>
                                          <p:spTgt spid="23">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23">
                                            <p:txEl>
                                              <p:pRg st="10" end="10"/>
                                            </p:txEl>
                                          </p:spTgt>
                                        </p:tgtEl>
                                        <p:attrNameLst>
                                          <p:attrName>style.visibility</p:attrName>
                                        </p:attrNameLst>
                                      </p:cBhvr>
                                      <p:to>
                                        <p:strVal val="visible"/>
                                      </p:to>
                                    </p:set>
                                    <p:animEffect transition="in" filter="randombar(horizontal)">
                                      <p:cBhvr>
                                        <p:cTn id="63" dur="500"/>
                                        <p:tgtEl>
                                          <p:spTgt spid="23">
                                            <p:txEl>
                                              <p:pRg st="10" end="1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nodeType="clickEffect">
                                  <p:stCondLst>
                                    <p:cond delay="0"/>
                                  </p:stCondLst>
                                  <p:childTnLst>
                                    <p:set>
                                      <p:cBhvr>
                                        <p:cTn id="67" dur="1" fill="hold">
                                          <p:stCondLst>
                                            <p:cond delay="0"/>
                                          </p:stCondLst>
                                        </p:cTn>
                                        <p:tgtEl>
                                          <p:spTgt spid="23">
                                            <p:txEl>
                                              <p:pRg st="11" end="11"/>
                                            </p:txEl>
                                          </p:spTgt>
                                        </p:tgtEl>
                                        <p:attrNameLst>
                                          <p:attrName>style.visibility</p:attrName>
                                        </p:attrNameLst>
                                      </p:cBhvr>
                                      <p:to>
                                        <p:strVal val="visible"/>
                                      </p:to>
                                    </p:set>
                                    <p:animEffect transition="in" filter="randombar(horizontal)">
                                      <p:cBhvr>
                                        <p:cTn id="68" dur="500"/>
                                        <p:tgtEl>
                                          <p:spTgt spid="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3"/>
                </p:tgtEl>
              </p:cMediaNode>
            </p:audio>
            <p:video>
              <p:cMediaNode vol="80000">
                <p:cTn id="70" fill="hold" display="0">
                  <p:stCondLst>
                    <p:cond delay="indefinite"/>
                  </p:stCondLst>
                </p:cTn>
                <p:tgtEl>
                  <p:spTgt spid="2"/>
                </p:tgtEl>
              </p:cMediaNode>
            </p:video>
          </p:childTnLst>
        </p:cTn>
      </p:par>
    </p:tnLst>
  </p:timing>
  <p:extLst mod="1">
    <p:ext uri="{E180D4A7-C9FB-4DFB-919C-405C955672EB}">
      <p14:showEvtLst xmlns:p14="http://schemas.microsoft.com/office/powerpoint/2010/main">
        <p14:playEvt time="0" objId="2"/>
        <p14:stopEvt time="82152"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77155" y="3810000"/>
            <a:ext cx="5238750" cy="1447800"/>
          </a:xfrm>
          <a:prstGeom prst="rect">
            <a:avLst/>
          </a:prstGeom>
          <a:noFill/>
        </p:spPr>
        <p:txBody>
          <a:bodyPr wrap="square" rtlCol="0">
            <a:normAutofit/>
          </a:bodyPr>
          <a:lstStyle/>
          <a:p>
            <a:pPr>
              <a:spcBef>
                <a:spcPts val="100"/>
              </a:spcBef>
            </a:pPr>
            <a:r>
              <a:rPr lang="en-US" sz="2000" dirty="0" smtClean="0">
                <a:solidFill>
                  <a:prstClr val="white"/>
                </a:solidFill>
              </a:rPr>
              <a:t>Nine independent plans over 10,000 generations</a:t>
            </a:r>
          </a:p>
          <a:p>
            <a:pPr>
              <a:spcBef>
                <a:spcPts val="100"/>
              </a:spcBef>
            </a:pPr>
            <a:endParaRPr lang="en-US" sz="2000" dirty="0">
              <a:solidFill>
                <a:prstClr val="white"/>
              </a:solidFill>
            </a:endParaRPr>
          </a:p>
          <a:p>
            <a:pPr>
              <a:spcBef>
                <a:spcPts val="100"/>
              </a:spcBef>
            </a:pPr>
            <a:r>
              <a:rPr lang="en-US" sz="2000" dirty="0" smtClean="0">
                <a:solidFill>
                  <a:prstClr val="white"/>
                </a:solidFill>
              </a:rPr>
              <a:t>As you can see, they all improve from a random state fairly rapidly.</a:t>
            </a:r>
          </a:p>
          <a:p>
            <a:pPr>
              <a:spcBef>
                <a:spcPts val="100"/>
              </a:spcBef>
            </a:pPr>
            <a:endParaRPr lang="en-US" sz="2000" dirty="0" smtClean="0">
              <a:solidFill>
                <a:prstClr val="white"/>
              </a:solidFill>
            </a:endParaRPr>
          </a:p>
          <a:p>
            <a:pPr>
              <a:spcBef>
                <a:spcPts val="100"/>
              </a:spcBef>
            </a:pPr>
            <a:endParaRPr lang="en-US" sz="2000" dirty="0" smtClean="0">
              <a:solidFill>
                <a:prstClr val="white"/>
              </a:solidFill>
            </a:endParaRPr>
          </a:p>
          <a:p>
            <a:endParaRPr lang="en-US" sz="2400" dirty="0">
              <a:solidFill>
                <a:prstClr val="black"/>
              </a:solidFill>
            </a:endParaRPr>
          </a:p>
        </p:txBody>
      </p:sp>
      <p:sp>
        <p:nvSpPr>
          <p:cNvPr id="5" name="TextBox 4"/>
          <p:cNvSpPr txBox="1"/>
          <p:nvPr/>
        </p:nvSpPr>
        <p:spPr>
          <a:xfrm>
            <a:off x="609600" y="228601"/>
            <a:ext cx="4438188" cy="533400"/>
          </a:xfrm>
          <a:prstGeom prst="rect">
            <a:avLst/>
          </a:prstGeom>
          <a:noFill/>
        </p:spPr>
        <p:txBody>
          <a:bodyPr wrap="square" rtlCol="0" anchor="b">
            <a:normAutofit fontScale="70000" lnSpcReduction="20000"/>
          </a:bodyPr>
          <a:lstStyle/>
          <a:p>
            <a:r>
              <a:rPr lang="en-US" sz="4400" b="1" dirty="0" smtClean="0">
                <a:solidFill>
                  <a:srgbClr val="7BCF27"/>
                </a:solidFill>
              </a:rPr>
              <a:t>Performance Assessment</a:t>
            </a:r>
            <a:endParaRPr lang="en-US" sz="4400" b="1" dirty="0">
              <a:solidFill>
                <a:srgbClr val="7BCF27"/>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155" y="990600"/>
            <a:ext cx="5238750" cy="267652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961291"/>
            <a:ext cx="5238750" cy="2676525"/>
          </a:xfrm>
          <a:prstGeom prst="rect">
            <a:avLst/>
          </a:prstGeom>
        </p:spPr>
      </p:pic>
      <p:sp>
        <p:nvSpPr>
          <p:cNvPr id="9" name="TextBox 8"/>
          <p:cNvSpPr txBox="1"/>
          <p:nvPr/>
        </p:nvSpPr>
        <p:spPr>
          <a:xfrm>
            <a:off x="177955" y="3810000"/>
            <a:ext cx="5301478" cy="2590800"/>
          </a:xfrm>
          <a:prstGeom prst="rect">
            <a:avLst/>
          </a:prstGeom>
          <a:noFill/>
        </p:spPr>
        <p:txBody>
          <a:bodyPr wrap="square" rtlCol="0">
            <a:normAutofit/>
          </a:bodyPr>
          <a:lstStyle/>
          <a:p>
            <a:pPr marL="342900" indent="-342900">
              <a:spcBef>
                <a:spcPts val="100"/>
              </a:spcBef>
              <a:buFont typeface="Arial" panose="020B0604020202020204" pitchFamily="34" charset="0"/>
              <a:buChar char="•"/>
            </a:pPr>
            <a:r>
              <a:rPr lang="en-US" sz="2000" dirty="0" smtClean="0">
                <a:solidFill>
                  <a:prstClr val="white"/>
                </a:solidFill>
              </a:rPr>
              <a:t>You can see that plans do not get stuck. </a:t>
            </a:r>
          </a:p>
          <a:p>
            <a:pPr marL="342900" indent="-342900">
              <a:spcBef>
                <a:spcPts val="100"/>
              </a:spcBef>
              <a:buFont typeface="Arial" panose="020B0604020202020204" pitchFamily="34" charset="0"/>
              <a:buChar char="•"/>
            </a:pPr>
            <a:r>
              <a:rPr lang="en-US" sz="2000" dirty="0" smtClean="0">
                <a:solidFill>
                  <a:prstClr val="white"/>
                </a:solidFill>
              </a:rPr>
              <a:t>Sometimes they get worse, and then better</a:t>
            </a:r>
          </a:p>
          <a:p>
            <a:pPr marL="342900" indent="-342900">
              <a:spcBef>
                <a:spcPts val="100"/>
              </a:spcBef>
              <a:buFont typeface="Arial" panose="020B0604020202020204" pitchFamily="34" charset="0"/>
              <a:buChar char="•"/>
            </a:pPr>
            <a:r>
              <a:rPr lang="en-US" sz="2000" dirty="0" smtClean="0">
                <a:solidFill>
                  <a:prstClr val="white"/>
                </a:solidFill>
              </a:rPr>
              <a:t>They all descend, more or less, at a similar rate as a group.</a:t>
            </a:r>
          </a:p>
          <a:p>
            <a:pPr marL="342900" indent="-342900">
              <a:spcBef>
                <a:spcPts val="100"/>
              </a:spcBef>
              <a:buFont typeface="Arial" panose="020B0604020202020204" pitchFamily="34" charset="0"/>
              <a:buChar char="•"/>
            </a:pPr>
            <a:r>
              <a:rPr lang="en-US" sz="2000" dirty="0" smtClean="0">
                <a:solidFill>
                  <a:prstClr val="white"/>
                </a:solidFill>
              </a:rPr>
              <a:t>In this case, at the end of 10,000 generations, 2/3 are within 5% of the best plan</a:t>
            </a:r>
          </a:p>
          <a:p>
            <a:pPr marL="342900" indent="-342900">
              <a:spcBef>
                <a:spcPts val="100"/>
              </a:spcBef>
              <a:buFont typeface="Arial" panose="020B0604020202020204" pitchFamily="34" charset="0"/>
              <a:buChar char="•"/>
            </a:pPr>
            <a:r>
              <a:rPr lang="en-US" sz="2000" dirty="0" smtClean="0">
                <a:solidFill>
                  <a:prstClr val="white"/>
                </a:solidFill>
              </a:rPr>
              <a:t>As they approach the global minimum, some may get stuck - unknown</a:t>
            </a:r>
          </a:p>
          <a:p>
            <a:pPr>
              <a:spcBef>
                <a:spcPts val="100"/>
              </a:spcBef>
            </a:pPr>
            <a:endParaRPr lang="en-US" sz="2000" dirty="0" smtClean="0">
              <a:solidFill>
                <a:prstClr val="white"/>
              </a:solidFill>
            </a:endParaRPr>
          </a:p>
          <a:p>
            <a:endParaRPr lang="en-US" sz="2400" dirty="0">
              <a:solidFill>
                <a:prstClr val="black"/>
              </a:solidFill>
            </a:endParaRPr>
          </a:p>
        </p:txBody>
      </p:sp>
      <p:sp>
        <p:nvSpPr>
          <p:cNvPr id="6" name="TextBox 5"/>
          <p:cNvSpPr txBox="1"/>
          <p:nvPr/>
        </p:nvSpPr>
        <p:spPr>
          <a:xfrm>
            <a:off x="5867400" y="381000"/>
            <a:ext cx="3048000" cy="3693319"/>
          </a:xfrm>
          <a:prstGeom prst="rect">
            <a:avLst/>
          </a:prstGeom>
          <a:noFill/>
        </p:spPr>
        <p:txBody>
          <a:bodyPr wrap="square" rtlCol="0">
            <a:spAutoFit/>
          </a:bodyPr>
          <a:lstStyle/>
          <a:p>
            <a:r>
              <a:rPr lang="en-US" dirty="0" smtClean="0"/>
              <a:t>Improvement Opportunities</a:t>
            </a:r>
          </a:p>
          <a:p>
            <a:endParaRPr lang="en-US" dirty="0"/>
          </a:p>
          <a:p>
            <a:pPr marL="285750" indent="-285750">
              <a:buFont typeface="Arial" panose="020B0604020202020204" pitchFamily="34" charset="0"/>
              <a:buChar char="•"/>
            </a:pPr>
            <a:r>
              <a:rPr lang="en-US" dirty="0" smtClean="0"/>
              <a:t>Include classic simulated annealing technique</a:t>
            </a:r>
          </a:p>
          <a:p>
            <a:pPr marL="285750" indent="-285750">
              <a:buFont typeface="Arial" panose="020B0604020202020204" pitchFamily="34" charset="0"/>
              <a:buChar char="•"/>
            </a:pPr>
            <a:r>
              <a:rPr lang="en-US" dirty="0" smtClean="0"/>
              <a:t>Expansion of mutation profiles</a:t>
            </a:r>
          </a:p>
          <a:p>
            <a:pPr marL="285750" indent="-285750">
              <a:buFont typeface="Arial" panose="020B0604020202020204" pitchFamily="34" charset="0"/>
              <a:buChar char="•"/>
            </a:pPr>
            <a:r>
              <a:rPr lang="en-US" dirty="0"/>
              <a:t>Examine mutation profiles to see whether search or </a:t>
            </a:r>
            <a:r>
              <a:rPr lang="en-US" dirty="0" smtClean="0"/>
              <a:t>exploitation</a:t>
            </a:r>
          </a:p>
          <a:p>
            <a:pPr marL="285750" indent="-285750">
              <a:buFont typeface="Arial" panose="020B0604020202020204" pitchFamily="34" charset="0"/>
              <a:buChar char="•"/>
            </a:pPr>
            <a:r>
              <a:rPr lang="en-US" dirty="0" smtClean="0"/>
              <a:t>Add more exploitation heuristics (like package breakup)</a:t>
            </a:r>
          </a:p>
          <a:p>
            <a:pPr marL="285750" indent="-285750">
              <a:buFont typeface="Arial" panose="020B0604020202020204" pitchFamily="34" charset="0"/>
              <a:buChar char="•"/>
            </a:pPr>
            <a:endParaRPr lang="en-US" dirty="0"/>
          </a:p>
        </p:txBody>
      </p:sp>
      <p:pic>
        <p:nvPicPr>
          <p:cNvPr id="11" name="Picture 10"/>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620000" y="5321440"/>
            <a:ext cx="1524000" cy="1524000"/>
          </a:xfrm>
          <a:prstGeom prst="rect">
            <a:avLst/>
          </a:prstGeom>
        </p:spPr>
      </p:pic>
      <p:sp>
        <p:nvSpPr>
          <p:cNvPr id="8" name="Right Arrow 7"/>
          <p:cNvSpPr/>
          <p:nvPr/>
        </p:nvSpPr>
        <p:spPr>
          <a:xfrm rot="8109375">
            <a:off x="2143236" y="1328088"/>
            <a:ext cx="371706"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8109375">
            <a:off x="2448036" y="1719912"/>
            <a:ext cx="371706"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63103611"/>
      </p:ext>
    </p:extLst>
  </p:cSld>
  <p:clrMapOvr>
    <a:masterClrMapping/>
  </p:clrMapOvr>
  <mc:AlternateContent xmlns:mc="http://schemas.openxmlformats.org/markup-compatibility/2006" xmlns:p14="http://schemas.microsoft.com/office/powerpoint/2010/main">
    <mc:Choice Requires="p14">
      <p:transition spd="slow" p14:dur="1500" advTm="213000"/>
    </mc:Choice>
    <mc:Fallback xmlns="">
      <p:transition spd="slow" advTm="2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3" dur="50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randombar(horizontal)">
                                      <p:cBhvr>
                                        <p:cTn id="28" dur="500"/>
                                        <p:tgtEl>
                                          <p:spTgt spid="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randombar(horizontal)">
                                      <p:cBhvr>
                                        <p:cTn id="47" dur="500"/>
                                        <p:tgtEl>
                                          <p:spTgt spid="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9">
                                            <p:txEl>
                                              <p:pRg st="3" end="3"/>
                                            </p:txEl>
                                          </p:spTgt>
                                        </p:tgtEl>
                                        <p:attrNameLst>
                                          <p:attrName>style.visibility</p:attrName>
                                        </p:attrNameLst>
                                      </p:cBhvr>
                                      <p:to>
                                        <p:strVal val="visible"/>
                                      </p:to>
                                    </p:set>
                                    <p:animEffect transition="in" filter="randombar(horizontal)">
                                      <p:cBhvr>
                                        <p:cTn id="52" dur="500"/>
                                        <p:tgtEl>
                                          <p:spTgt spid="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9">
                                            <p:txEl>
                                              <p:pRg st="4" end="4"/>
                                            </p:txEl>
                                          </p:spTgt>
                                        </p:tgtEl>
                                        <p:attrNameLst>
                                          <p:attrName>style.visibility</p:attrName>
                                        </p:attrNameLst>
                                      </p:cBhvr>
                                      <p:to>
                                        <p:strVal val="visible"/>
                                      </p:to>
                                    </p:set>
                                    <p:animEffect transition="in" filter="randombar(horizontal)">
                                      <p:cBhvr>
                                        <p:cTn id="57" dur="500"/>
                                        <p:tgtEl>
                                          <p:spTgt spid="9">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6">
                                            <p:txEl>
                                              <p:pRg st="0" end="0"/>
                                            </p:txEl>
                                          </p:spTgt>
                                        </p:tgtEl>
                                        <p:attrNameLst>
                                          <p:attrName>style.visibility</p:attrName>
                                        </p:attrNameLst>
                                      </p:cBhvr>
                                      <p:to>
                                        <p:strVal val="visible"/>
                                      </p:to>
                                    </p:set>
                                    <p:anim calcmode="lin" valueType="num">
                                      <p:cBhvr>
                                        <p:cTn id="6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6">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6">
                                            <p:txEl>
                                              <p:pRg st="2" end="2"/>
                                            </p:txEl>
                                          </p:spTgt>
                                        </p:tgtEl>
                                        <p:attrNameLst>
                                          <p:attrName>style.visibility</p:attrName>
                                        </p:attrNameLst>
                                      </p:cBhvr>
                                      <p:to>
                                        <p:strVal val="visible"/>
                                      </p:to>
                                    </p:set>
                                    <p:anim calcmode="lin" valueType="num">
                                      <p:cBhvr>
                                        <p:cTn id="69"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70"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71" dur="500"/>
                                        <p:tgtEl>
                                          <p:spTgt spid="6">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6">
                                            <p:txEl>
                                              <p:pRg st="3" end="3"/>
                                            </p:txEl>
                                          </p:spTgt>
                                        </p:tgtEl>
                                        <p:attrNameLst>
                                          <p:attrName>style.visibility</p:attrName>
                                        </p:attrNameLst>
                                      </p:cBhvr>
                                      <p:to>
                                        <p:strVal val="visible"/>
                                      </p:to>
                                    </p:set>
                                    <p:anim calcmode="lin" valueType="num">
                                      <p:cBhvr>
                                        <p:cTn id="76"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77"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78" dur="500"/>
                                        <p:tgtEl>
                                          <p:spTgt spid="6">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6">
                                            <p:txEl>
                                              <p:pRg st="4" end="4"/>
                                            </p:txEl>
                                          </p:spTgt>
                                        </p:tgtEl>
                                        <p:attrNameLst>
                                          <p:attrName>style.visibility</p:attrName>
                                        </p:attrNameLst>
                                      </p:cBhvr>
                                      <p:to>
                                        <p:strVal val="visible"/>
                                      </p:to>
                                    </p:set>
                                    <p:anim calcmode="lin" valueType="num">
                                      <p:cBhvr>
                                        <p:cTn id="83"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84"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85" dur="500"/>
                                        <p:tgtEl>
                                          <p:spTgt spid="6">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6">
                                            <p:txEl>
                                              <p:pRg st="5" end="5"/>
                                            </p:txEl>
                                          </p:spTgt>
                                        </p:tgtEl>
                                        <p:attrNameLst>
                                          <p:attrName>style.visibility</p:attrName>
                                        </p:attrNameLst>
                                      </p:cBhvr>
                                      <p:to>
                                        <p:strVal val="visible"/>
                                      </p:to>
                                    </p:set>
                                    <p:anim calcmode="lin" valueType="num">
                                      <p:cBhvr>
                                        <p:cTn id="90"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91"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9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3" fill="hold" display="0">
                  <p:stCondLst>
                    <p:cond delay="indefinite"/>
                  </p:stCondLst>
                  <p:endCondLst>
                    <p:cond evt="onStopAudio" delay="0">
                      <p:tgtEl>
                        <p:sldTgt/>
                      </p:tgtEl>
                    </p:cond>
                  </p:endCondLst>
                </p:cTn>
                <p:tgtEl>
                  <p:spTgt spid="7"/>
                </p:tgtEl>
              </p:cMediaNode>
            </p:audio>
          </p:childTnLst>
        </p:cTn>
      </p:par>
    </p:tnLst>
    <p:bldLst>
      <p:bldP spid="2" grpId="0"/>
      <p:bldP spid="8"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smtClean="0"/>
              <a:t>GS490 GENETIC SCHEDULER</a:t>
            </a:r>
          </a:p>
        </p:txBody>
      </p:sp>
      <p:sp>
        <p:nvSpPr>
          <p:cNvPr id="5" name="Title 4"/>
          <p:cNvSpPr>
            <a:spLocks noGrp="1"/>
          </p:cNvSpPr>
          <p:nvPr>
            <p:ph type="title"/>
          </p:nvPr>
        </p:nvSpPr>
        <p:spPr>
          <a:xfrm>
            <a:off x="228600" y="2971800"/>
            <a:ext cx="7239000" cy="990600"/>
          </a:xfrm>
        </p:spPr>
        <p:txBody>
          <a:bodyPr>
            <a:normAutofit/>
          </a:bodyPr>
          <a:lstStyle/>
          <a:p>
            <a:pPr algn="l"/>
            <a:r>
              <a:rPr lang="en-US" sz="5600" b="0" dirty="0" smtClean="0">
                <a:solidFill>
                  <a:prstClr val="white"/>
                </a:solidFill>
              </a:rPr>
              <a:t>FOLLOW-UP</a:t>
            </a:r>
            <a:endParaRPr lang="en-US" sz="5600" b="0" dirty="0"/>
          </a:p>
        </p:txBody>
      </p:sp>
      <p:pic>
        <p:nvPicPr>
          <p:cNvPr id="2" name="Picture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67600" y="152400"/>
            <a:ext cx="1524000" cy="1524000"/>
          </a:xfrm>
          <a:prstGeom prst="rect">
            <a:avLst/>
          </a:prstGeom>
        </p:spPr>
      </p:pic>
      <p:sp>
        <p:nvSpPr>
          <p:cNvPr id="4" name="TextBox 3"/>
          <p:cNvSpPr txBox="1"/>
          <p:nvPr/>
        </p:nvSpPr>
        <p:spPr>
          <a:xfrm>
            <a:off x="4267200" y="4419600"/>
            <a:ext cx="3352800" cy="646331"/>
          </a:xfrm>
          <a:prstGeom prst="rect">
            <a:avLst/>
          </a:prstGeom>
          <a:noFill/>
        </p:spPr>
        <p:txBody>
          <a:bodyPr wrap="square" rtlCol="0">
            <a:spAutoFit/>
          </a:bodyPr>
          <a:lstStyle/>
          <a:p>
            <a:pPr algn="r"/>
            <a:r>
              <a:rPr lang="en-US" dirty="0" smtClean="0">
                <a:solidFill>
                  <a:schemeClr val="bg1"/>
                </a:solidFill>
              </a:rPr>
              <a:t>John Hokkanen</a:t>
            </a:r>
          </a:p>
          <a:p>
            <a:pPr algn="r"/>
            <a:r>
              <a:rPr lang="en-US" dirty="0" smtClean="0">
                <a:solidFill>
                  <a:schemeClr val="bg1"/>
                </a:solidFill>
              </a:rPr>
              <a:t>john@hokkanen.com</a:t>
            </a:r>
          </a:p>
        </p:txBody>
      </p:sp>
      <p:sp>
        <p:nvSpPr>
          <p:cNvPr id="6" name="TextBox 5"/>
          <p:cNvSpPr txBox="1"/>
          <p:nvPr/>
        </p:nvSpPr>
        <p:spPr>
          <a:xfrm>
            <a:off x="304800" y="3944537"/>
            <a:ext cx="5943600" cy="461665"/>
          </a:xfrm>
          <a:prstGeom prst="rect">
            <a:avLst/>
          </a:prstGeom>
          <a:noFill/>
        </p:spPr>
        <p:txBody>
          <a:bodyPr wrap="square" rtlCol="0">
            <a:spAutoFit/>
          </a:bodyPr>
          <a:lstStyle/>
          <a:p>
            <a:r>
              <a:rPr lang="en-US" sz="2400" dirty="0" smtClean="0">
                <a:solidFill>
                  <a:schemeClr val="accent4">
                    <a:lumMod val="20000"/>
                    <a:lumOff val="80000"/>
                  </a:schemeClr>
                </a:solidFill>
              </a:rPr>
              <a:t>Questions? Comments?  Send me email!</a:t>
            </a:r>
            <a:endParaRPr lang="en-US" sz="2400" dirty="0">
              <a:solidFill>
                <a:schemeClr val="accent4">
                  <a:lumMod val="20000"/>
                  <a:lumOff val="80000"/>
                </a:schemeClr>
              </a:solidFill>
            </a:endParaRPr>
          </a:p>
        </p:txBody>
      </p:sp>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172200" y="2982512"/>
            <a:ext cx="1306286" cy="1319349"/>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8740243"/>
      </p:ext>
    </p:extLst>
  </p:cSld>
  <p:clrMapOvr>
    <a:masterClrMapping/>
  </p:clrMapOvr>
  <mc:AlternateContent xmlns:mc="http://schemas.openxmlformats.org/markup-compatibility/2006" xmlns:p14="http://schemas.microsoft.com/office/powerpoint/2010/main">
    <mc:Choice Requires="p14">
      <p:transition spd="slow" p14:dur="1500" advTm="29000"/>
    </mc:Choice>
    <mc:Fallback xmlns="">
      <p:transition spd="slow"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0030" y="1295400"/>
            <a:ext cx="4953000" cy="5181600"/>
          </a:xfrm>
          <a:prstGeom prst="rect">
            <a:avLst/>
          </a:prstGeom>
          <a:noFill/>
        </p:spPr>
        <p:txBody>
          <a:bodyPr wrap="square" rtlCol="0">
            <a:normAutofit/>
          </a:bodyPr>
          <a:lstStyle/>
          <a:p>
            <a:pPr marL="342900" indent="-342900">
              <a:spcBef>
                <a:spcPts val="100"/>
              </a:spcBef>
              <a:buFont typeface="Arial" panose="020B0604020202020204" pitchFamily="34" charset="0"/>
              <a:buChar char="•"/>
            </a:pPr>
            <a:r>
              <a:rPr lang="en-US" sz="2400" dirty="0" smtClean="0">
                <a:solidFill>
                  <a:prstClr val="white"/>
                </a:solidFill>
              </a:rPr>
              <a:t>Company plans to solicit 3</a:t>
            </a:r>
            <a:r>
              <a:rPr lang="en-US" sz="2400" baseline="30000" dirty="0" smtClean="0">
                <a:solidFill>
                  <a:prstClr val="white"/>
                </a:solidFill>
              </a:rPr>
              <a:t>rd</a:t>
            </a:r>
            <a:r>
              <a:rPr lang="en-US" sz="2400" dirty="0" smtClean="0">
                <a:solidFill>
                  <a:prstClr val="white"/>
                </a:solidFill>
              </a:rPr>
              <a:t> party common carrier bids for freight transport to our stores</a:t>
            </a:r>
          </a:p>
          <a:p>
            <a:pPr marL="342900" indent="-342900">
              <a:spcBef>
                <a:spcPts val="100"/>
              </a:spcBef>
              <a:buFont typeface="Arial" panose="020B0604020202020204" pitchFamily="34" charset="0"/>
              <a:buChar char="•"/>
            </a:pPr>
            <a:r>
              <a:rPr lang="en-US" sz="2400" dirty="0" smtClean="0">
                <a:solidFill>
                  <a:prstClr val="white"/>
                </a:solidFill>
              </a:rPr>
              <a:t>Need estimate for annual mileage</a:t>
            </a:r>
          </a:p>
          <a:p>
            <a:pPr marL="342900" indent="-342900">
              <a:spcBef>
                <a:spcPts val="100"/>
              </a:spcBef>
              <a:buFont typeface="Arial" panose="020B0604020202020204" pitchFamily="34" charset="0"/>
              <a:buChar char="•"/>
            </a:pPr>
            <a:r>
              <a:rPr lang="en-US" sz="2400" dirty="0" smtClean="0">
                <a:solidFill>
                  <a:prstClr val="white"/>
                </a:solidFill>
              </a:rPr>
              <a:t>Complexity of routing</a:t>
            </a:r>
          </a:p>
          <a:p>
            <a:pPr marL="800100" lvl="1" indent="-342900">
              <a:spcBef>
                <a:spcPts val="100"/>
              </a:spcBef>
              <a:buFont typeface="Arial" panose="020B0604020202020204" pitchFamily="34" charset="0"/>
              <a:buChar char="•"/>
            </a:pPr>
            <a:r>
              <a:rPr lang="en-US" sz="2400" dirty="0" smtClean="0">
                <a:solidFill>
                  <a:prstClr val="white"/>
                </a:solidFill>
              </a:rPr>
              <a:t>123 distribution points</a:t>
            </a:r>
          </a:p>
          <a:p>
            <a:pPr marL="800100" lvl="1" indent="-342900">
              <a:spcBef>
                <a:spcPts val="100"/>
              </a:spcBef>
              <a:buFont typeface="Arial" panose="020B0604020202020204" pitchFamily="34" charset="0"/>
              <a:buChar char="•"/>
            </a:pPr>
            <a:r>
              <a:rPr lang="en-US" sz="2400" dirty="0" smtClean="0">
                <a:solidFill>
                  <a:prstClr val="white"/>
                </a:solidFill>
              </a:rPr>
              <a:t>Orders delivered same ship day</a:t>
            </a:r>
          </a:p>
          <a:p>
            <a:pPr marL="800100" lvl="1" indent="-342900">
              <a:spcBef>
                <a:spcPts val="100"/>
              </a:spcBef>
              <a:buFont typeface="Arial" panose="020B0604020202020204" pitchFamily="34" charset="0"/>
              <a:buChar char="•"/>
            </a:pPr>
            <a:r>
              <a:rPr lang="en-US" sz="2400" dirty="0" smtClean="0">
                <a:solidFill>
                  <a:prstClr val="white"/>
                </a:solidFill>
              </a:rPr>
              <a:t>50-70 deliveries each day</a:t>
            </a:r>
          </a:p>
          <a:p>
            <a:pPr marL="800100" lvl="1" indent="-342900">
              <a:spcBef>
                <a:spcPts val="100"/>
              </a:spcBef>
              <a:buFont typeface="Arial" panose="020B0604020202020204" pitchFamily="34" charset="0"/>
              <a:buChar char="•"/>
            </a:pPr>
            <a:r>
              <a:rPr lang="en-US" sz="2400" dirty="0" smtClean="0">
                <a:solidFill>
                  <a:prstClr val="white"/>
                </a:solidFill>
              </a:rPr>
              <a:t>8am-6pm store operating hours</a:t>
            </a:r>
          </a:p>
          <a:p>
            <a:pPr marL="800100" lvl="1" indent="-342900">
              <a:spcBef>
                <a:spcPts val="100"/>
              </a:spcBef>
              <a:buFont typeface="Arial" panose="020B0604020202020204" pitchFamily="34" charset="0"/>
              <a:buChar char="•"/>
            </a:pPr>
            <a:r>
              <a:rPr lang="en-US" sz="2400" dirty="0" smtClean="0">
                <a:solidFill>
                  <a:prstClr val="white"/>
                </a:solidFill>
              </a:rPr>
              <a:t>Multiple trucks </a:t>
            </a:r>
          </a:p>
          <a:p>
            <a:pPr marL="800100" lvl="1" indent="-342900">
              <a:spcBef>
                <a:spcPts val="100"/>
              </a:spcBef>
              <a:buFont typeface="Arial" panose="020B0604020202020204" pitchFamily="34" charset="0"/>
              <a:buChar char="•"/>
            </a:pPr>
            <a:r>
              <a:rPr lang="en-US" sz="2400" dirty="0" smtClean="0">
                <a:solidFill>
                  <a:prstClr val="white"/>
                </a:solidFill>
              </a:rPr>
              <a:t>Vehicle capacity</a:t>
            </a:r>
          </a:p>
          <a:p>
            <a:pPr marL="800100" lvl="1" indent="-342900">
              <a:spcBef>
                <a:spcPts val="100"/>
              </a:spcBef>
              <a:buFont typeface="Arial" panose="020B0604020202020204" pitchFamily="34" charset="0"/>
              <a:buChar char="•"/>
            </a:pPr>
            <a:r>
              <a:rPr lang="en-US" sz="2400" dirty="0" smtClean="0">
                <a:solidFill>
                  <a:prstClr val="white"/>
                </a:solidFill>
              </a:rPr>
              <a:t>Mandatory DOT regulations</a:t>
            </a:r>
          </a:p>
          <a:p>
            <a:pPr>
              <a:spcBef>
                <a:spcPts val="100"/>
              </a:spcBef>
            </a:pPr>
            <a:endParaRPr lang="en-US" sz="2400" dirty="0" smtClean="0">
              <a:solidFill>
                <a:prstClr val="white"/>
              </a:solidFill>
            </a:endParaRPr>
          </a:p>
          <a:p>
            <a:endParaRPr lang="en-US" sz="2400" dirty="0">
              <a:solidFill>
                <a:prstClr val="black"/>
              </a:solidFill>
            </a:endParaRPr>
          </a:p>
        </p:txBody>
      </p:sp>
      <p:sp>
        <p:nvSpPr>
          <p:cNvPr id="5" name="TextBox 4"/>
          <p:cNvSpPr txBox="1"/>
          <p:nvPr/>
        </p:nvSpPr>
        <p:spPr>
          <a:xfrm>
            <a:off x="5943600" y="458038"/>
            <a:ext cx="2971800" cy="762000"/>
          </a:xfrm>
          <a:prstGeom prst="rect">
            <a:avLst/>
          </a:prstGeom>
          <a:noFill/>
        </p:spPr>
        <p:txBody>
          <a:bodyPr wrap="square" rtlCol="0" anchor="b">
            <a:normAutofit/>
          </a:bodyPr>
          <a:lstStyle/>
          <a:p>
            <a:r>
              <a:rPr lang="en-US" sz="4400" b="1" dirty="0" smtClean="0">
                <a:solidFill>
                  <a:schemeClr val="tx1">
                    <a:lumMod val="90000"/>
                    <a:lumOff val="10000"/>
                  </a:schemeClr>
                </a:solidFill>
              </a:rPr>
              <a:t>Solution</a:t>
            </a:r>
            <a:endParaRPr lang="en-US" sz="4400" b="1" dirty="0">
              <a:solidFill>
                <a:schemeClr val="tx1">
                  <a:lumMod val="90000"/>
                  <a:lumOff val="10000"/>
                </a:schemeClr>
              </a:solidFill>
            </a:endParaRPr>
          </a:p>
        </p:txBody>
      </p:sp>
      <p:pic>
        <p:nvPicPr>
          <p:cNvPr id="28" name="Picture 2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620000" y="5321440"/>
            <a:ext cx="1524000" cy="1524000"/>
          </a:xfrm>
          <a:prstGeom prst="rect">
            <a:avLst/>
          </a:prstGeom>
        </p:spPr>
      </p:pic>
      <p:sp>
        <p:nvSpPr>
          <p:cNvPr id="29" name="TextBox 28"/>
          <p:cNvSpPr txBox="1"/>
          <p:nvPr/>
        </p:nvSpPr>
        <p:spPr>
          <a:xfrm>
            <a:off x="551988" y="457201"/>
            <a:ext cx="4648200" cy="762000"/>
          </a:xfrm>
          <a:prstGeom prst="rect">
            <a:avLst/>
          </a:prstGeom>
          <a:noFill/>
        </p:spPr>
        <p:txBody>
          <a:bodyPr wrap="square" rtlCol="0" anchor="b">
            <a:normAutofit/>
          </a:bodyPr>
          <a:lstStyle/>
          <a:p>
            <a:r>
              <a:rPr lang="en-US" sz="4400" b="1" dirty="0" smtClean="0">
                <a:solidFill>
                  <a:srgbClr val="7BCF27"/>
                </a:solidFill>
              </a:rPr>
              <a:t>Problem Recap</a:t>
            </a:r>
            <a:endParaRPr lang="en-US" sz="4400" b="1" dirty="0">
              <a:solidFill>
                <a:srgbClr val="7BCF27"/>
              </a:solidFill>
            </a:endParaRPr>
          </a:p>
        </p:txBody>
      </p:sp>
      <p:sp>
        <p:nvSpPr>
          <p:cNvPr id="3" name="TextBox 2"/>
          <p:cNvSpPr txBox="1"/>
          <p:nvPr/>
        </p:nvSpPr>
        <p:spPr>
          <a:xfrm>
            <a:off x="5943600" y="1371600"/>
            <a:ext cx="3200400" cy="2308324"/>
          </a:xfrm>
          <a:prstGeom prst="rect">
            <a:avLst/>
          </a:prstGeom>
          <a:noFill/>
        </p:spPr>
        <p:txBody>
          <a:bodyPr wrap="square" rtlCol="0">
            <a:spAutoFit/>
          </a:bodyPr>
          <a:lstStyle/>
          <a:p>
            <a:r>
              <a:rPr lang="en-US" dirty="0" smtClean="0"/>
              <a:t>GS490 Scheduler</a:t>
            </a:r>
          </a:p>
          <a:p>
            <a:r>
              <a:rPr lang="en-US" dirty="0" smtClean="0"/>
              <a:t>Genetic algorithm</a:t>
            </a:r>
            <a:endParaRPr lang="en-US" dirty="0"/>
          </a:p>
          <a:p>
            <a:pPr marL="742950" lvl="1" indent="-285750">
              <a:buFont typeface="Arial" panose="020B0604020202020204" pitchFamily="34" charset="0"/>
              <a:buChar char="•"/>
            </a:pPr>
            <a:r>
              <a:rPr lang="en-US" dirty="0" smtClean="0"/>
              <a:t>Explores multiple routing options</a:t>
            </a:r>
          </a:p>
          <a:p>
            <a:pPr marL="742950" lvl="1" indent="-285750">
              <a:buFont typeface="Arial" panose="020B0604020202020204" pitchFamily="34" charset="0"/>
              <a:buChar char="•"/>
            </a:pPr>
            <a:r>
              <a:rPr lang="en-US" dirty="0" smtClean="0"/>
              <a:t>Optimizing heuristics</a:t>
            </a:r>
          </a:p>
          <a:p>
            <a:pPr marL="742950" lvl="1" indent="-285750">
              <a:buFont typeface="Arial" panose="020B0604020202020204" pitchFamily="34" charset="0"/>
              <a:buChar char="•"/>
            </a:pPr>
            <a:r>
              <a:rPr lang="en-US" dirty="0" smtClean="0"/>
              <a:t>Satisfies all constraints</a:t>
            </a:r>
          </a:p>
          <a:p>
            <a:pPr marL="742950" lvl="1" indent="-285750">
              <a:buFont typeface="Arial" panose="020B0604020202020204" pitchFamily="34" charset="0"/>
              <a:buChar char="•"/>
            </a:pPr>
            <a:r>
              <a:rPr lang="en-US" dirty="0" smtClean="0"/>
              <a:t>Allows tuning based on corporate needs</a:t>
            </a: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162000"/>
    </mc:Choice>
    <mc:Fallback xmlns="">
      <p:transition spd="slow" advTm="16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1000"/>
                                        <p:tgtEl>
                                          <p:spTgt spid="2">
                                            <p:txEl>
                                              <p:pRg st="0" end="0"/>
                                            </p:txEl>
                                          </p:spTgt>
                                        </p:tgtEl>
                                      </p:cBhvr>
                                    </p:animEffect>
                                    <p:anim calcmode="lin" valueType="num">
                                      <p:cBhvr>
                                        <p:cTn id="1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1000"/>
                                        <p:tgtEl>
                                          <p:spTgt spid="2">
                                            <p:txEl>
                                              <p:pRg st="1" end="1"/>
                                            </p:txEl>
                                          </p:spTgt>
                                        </p:tgtEl>
                                      </p:cBhvr>
                                    </p:animEffect>
                                    <p:anim calcmode="lin" valueType="num">
                                      <p:cBhvr>
                                        <p:cTn id="19"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1000"/>
                                        <p:tgtEl>
                                          <p:spTgt spid="2">
                                            <p:txEl>
                                              <p:pRg st="2" end="2"/>
                                            </p:txEl>
                                          </p:spTgt>
                                        </p:tgtEl>
                                      </p:cBhvr>
                                    </p:animEffect>
                                    <p:anim calcmode="lin" valueType="num">
                                      <p:cBhvr>
                                        <p:cTn id="26"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1000"/>
                                        <p:tgtEl>
                                          <p:spTgt spid="2">
                                            <p:txEl>
                                              <p:pRg st="3" end="3"/>
                                            </p:txEl>
                                          </p:spTgt>
                                        </p:tgtEl>
                                      </p:cBhvr>
                                    </p:animEffect>
                                    <p:anim calcmode="lin" valueType="num">
                                      <p:cBhvr>
                                        <p:cTn id="3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
                                            <p:txEl>
                                              <p:pRg st="5" end="5"/>
                                            </p:txEl>
                                          </p:spTgt>
                                        </p:tgtEl>
                                        <p:attrNameLst>
                                          <p:attrName>style.visibility</p:attrName>
                                        </p:attrNameLst>
                                      </p:cBhvr>
                                      <p:to>
                                        <p:strVal val="visible"/>
                                      </p:to>
                                    </p:set>
                                    <p:animEffect transition="in" filter="fade">
                                      <p:cBhvr>
                                        <p:cTn id="46" dur="1000"/>
                                        <p:tgtEl>
                                          <p:spTgt spid="2">
                                            <p:txEl>
                                              <p:pRg st="5" end="5"/>
                                            </p:txEl>
                                          </p:spTgt>
                                        </p:tgtEl>
                                      </p:cBhvr>
                                    </p:animEffect>
                                    <p:anim calcmode="lin" valueType="num">
                                      <p:cBhvr>
                                        <p:cTn id="47"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
                                            <p:txEl>
                                              <p:pRg st="6" end="6"/>
                                            </p:txEl>
                                          </p:spTgt>
                                        </p:tgtEl>
                                        <p:attrNameLst>
                                          <p:attrName>style.visibility</p:attrName>
                                        </p:attrNameLst>
                                      </p:cBhvr>
                                      <p:to>
                                        <p:strVal val="visible"/>
                                      </p:to>
                                    </p:set>
                                    <p:animEffect transition="in" filter="fade">
                                      <p:cBhvr>
                                        <p:cTn id="53" dur="1000"/>
                                        <p:tgtEl>
                                          <p:spTgt spid="2">
                                            <p:txEl>
                                              <p:pRg st="6" end="6"/>
                                            </p:txEl>
                                          </p:spTgt>
                                        </p:tgtEl>
                                      </p:cBhvr>
                                    </p:animEffect>
                                    <p:anim calcmode="lin" valueType="num">
                                      <p:cBhvr>
                                        <p:cTn id="54"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
                                            <p:txEl>
                                              <p:pRg st="7" end="7"/>
                                            </p:txEl>
                                          </p:spTgt>
                                        </p:tgtEl>
                                        <p:attrNameLst>
                                          <p:attrName>style.visibility</p:attrName>
                                        </p:attrNameLst>
                                      </p:cBhvr>
                                      <p:to>
                                        <p:strVal val="visible"/>
                                      </p:to>
                                    </p:set>
                                    <p:animEffect transition="in" filter="fade">
                                      <p:cBhvr>
                                        <p:cTn id="60" dur="1000"/>
                                        <p:tgtEl>
                                          <p:spTgt spid="2">
                                            <p:txEl>
                                              <p:pRg st="7" end="7"/>
                                            </p:txEl>
                                          </p:spTgt>
                                        </p:tgtEl>
                                      </p:cBhvr>
                                    </p:animEffect>
                                    <p:anim calcmode="lin" valueType="num">
                                      <p:cBhvr>
                                        <p:cTn id="61"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62"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
                                            <p:txEl>
                                              <p:pRg st="8" end="8"/>
                                            </p:txEl>
                                          </p:spTgt>
                                        </p:tgtEl>
                                        <p:attrNameLst>
                                          <p:attrName>style.visibility</p:attrName>
                                        </p:attrNameLst>
                                      </p:cBhvr>
                                      <p:to>
                                        <p:strVal val="visible"/>
                                      </p:to>
                                    </p:set>
                                    <p:animEffect transition="in" filter="fade">
                                      <p:cBhvr>
                                        <p:cTn id="67" dur="1000"/>
                                        <p:tgtEl>
                                          <p:spTgt spid="2">
                                            <p:txEl>
                                              <p:pRg st="8" end="8"/>
                                            </p:txEl>
                                          </p:spTgt>
                                        </p:tgtEl>
                                      </p:cBhvr>
                                    </p:animEffect>
                                    <p:anim calcmode="lin" valueType="num">
                                      <p:cBhvr>
                                        <p:cTn id="68"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9"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2">
                                            <p:txEl>
                                              <p:pRg st="9" end="9"/>
                                            </p:txEl>
                                          </p:spTgt>
                                        </p:tgtEl>
                                        <p:attrNameLst>
                                          <p:attrName>style.visibility</p:attrName>
                                        </p:attrNameLst>
                                      </p:cBhvr>
                                      <p:to>
                                        <p:strVal val="visible"/>
                                      </p:to>
                                    </p:set>
                                    <p:animEffect transition="in" filter="fade">
                                      <p:cBhvr>
                                        <p:cTn id="74" dur="1000"/>
                                        <p:tgtEl>
                                          <p:spTgt spid="2">
                                            <p:txEl>
                                              <p:pRg st="9" end="9"/>
                                            </p:txEl>
                                          </p:spTgt>
                                        </p:tgtEl>
                                      </p:cBhvr>
                                    </p:animEffect>
                                    <p:anim calcmode="lin" valueType="num">
                                      <p:cBhvr>
                                        <p:cTn id="75"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76"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6" presetClass="entr" presetSubtype="0" fill="hold" nodeType="clickEffect">
                                  <p:stCondLst>
                                    <p:cond delay="0"/>
                                  </p:stCondLst>
                                  <p:childTnLst>
                                    <p:set>
                                      <p:cBhvr>
                                        <p:cTn id="80" dur="1" fill="hold">
                                          <p:stCondLst>
                                            <p:cond delay="0"/>
                                          </p:stCondLst>
                                        </p:cTn>
                                        <p:tgtEl>
                                          <p:spTgt spid="5">
                                            <p:txEl>
                                              <p:pRg st="0" end="0"/>
                                            </p:txEl>
                                          </p:spTgt>
                                        </p:tgtEl>
                                        <p:attrNameLst>
                                          <p:attrName>style.visibility</p:attrName>
                                        </p:attrNameLst>
                                      </p:cBhvr>
                                      <p:to>
                                        <p:strVal val="visible"/>
                                      </p:to>
                                    </p:set>
                                    <p:animEffect transition="in" filter="wipe(down)">
                                      <p:cBhvr>
                                        <p:cTn id="81" dur="580">
                                          <p:stCondLst>
                                            <p:cond delay="0"/>
                                          </p:stCondLst>
                                        </p:cTn>
                                        <p:tgtEl>
                                          <p:spTgt spid="5">
                                            <p:txEl>
                                              <p:pRg st="0" end="0"/>
                                            </p:txEl>
                                          </p:spTgt>
                                        </p:tgtEl>
                                      </p:cBhvr>
                                    </p:animEffect>
                                    <p:anim calcmode="lin" valueType="num">
                                      <p:cBhvr>
                                        <p:cTn id="82"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5">
                                            <p:txEl>
                                              <p:pRg st="0" end="0"/>
                                            </p:txEl>
                                          </p:spTgt>
                                        </p:tgtEl>
                                      </p:cBhvr>
                                      <p:to x="100000" y="60000"/>
                                    </p:animScale>
                                    <p:animScale>
                                      <p:cBhvr>
                                        <p:cTn id="88" dur="166" decel="50000">
                                          <p:stCondLst>
                                            <p:cond delay="676"/>
                                          </p:stCondLst>
                                        </p:cTn>
                                        <p:tgtEl>
                                          <p:spTgt spid="5">
                                            <p:txEl>
                                              <p:pRg st="0" end="0"/>
                                            </p:txEl>
                                          </p:spTgt>
                                        </p:tgtEl>
                                      </p:cBhvr>
                                      <p:to x="100000" y="100000"/>
                                    </p:animScale>
                                    <p:animScale>
                                      <p:cBhvr>
                                        <p:cTn id="89" dur="26">
                                          <p:stCondLst>
                                            <p:cond delay="1312"/>
                                          </p:stCondLst>
                                        </p:cTn>
                                        <p:tgtEl>
                                          <p:spTgt spid="5">
                                            <p:txEl>
                                              <p:pRg st="0" end="0"/>
                                            </p:txEl>
                                          </p:spTgt>
                                        </p:tgtEl>
                                      </p:cBhvr>
                                      <p:to x="100000" y="80000"/>
                                    </p:animScale>
                                    <p:animScale>
                                      <p:cBhvr>
                                        <p:cTn id="90" dur="166" decel="50000">
                                          <p:stCondLst>
                                            <p:cond delay="1338"/>
                                          </p:stCondLst>
                                        </p:cTn>
                                        <p:tgtEl>
                                          <p:spTgt spid="5">
                                            <p:txEl>
                                              <p:pRg st="0" end="0"/>
                                            </p:txEl>
                                          </p:spTgt>
                                        </p:tgtEl>
                                      </p:cBhvr>
                                      <p:to x="100000" y="100000"/>
                                    </p:animScale>
                                    <p:animScale>
                                      <p:cBhvr>
                                        <p:cTn id="91" dur="26">
                                          <p:stCondLst>
                                            <p:cond delay="1642"/>
                                          </p:stCondLst>
                                        </p:cTn>
                                        <p:tgtEl>
                                          <p:spTgt spid="5">
                                            <p:txEl>
                                              <p:pRg st="0" end="0"/>
                                            </p:txEl>
                                          </p:spTgt>
                                        </p:tgtEl>
                                      </p:cBhvr>
                                      <p:to x="100000" y="90000"/>
                                    </p:animScale>
                                    <p:animScale>
                                      <p:cBhvr>
                                        <p:cTn id="92" dur="166" decel="50000">
                                          <p:stCondLst>
                                            <p:cond delay="1668"/>
                                          </p:stCondLst>
                                        </p:cTn>
                                        <p:tgtEl>
                                          <p:spTgt spid="5">
                                            <p:txEl>
                                              <p:pRg st="0" end="0"/>
                                            </p:txEl>
                                          </p:spTgt>
                                        </p:tgtEl>
                                      </p:cBhvr>
                                      <p:to x="100000" y="100000"/>
                                    </p:animScale>
                                    <p:animScale>
                                      <p:cBhvr>
                                        <p:cTn id="93" dur="26">
                                          <p:stCondLst>
                                            <p:cond delay="1808"/>
                                          </p:stCondLst>
                                        </p:cTn>
                                        <p:tgtEl>
                                          <p:spTgt spid="5">
                                            <p:txEl>
                                              <p:pRg st="0" end="0"/>
                                            </p:txEl>
                                          </p:spTgt>
                                        </p:tgtEl>
                                      </p:cBhvr>
                                      <p:to x="100000" y="95000"/>
                                    </p:animScale>
                                    <p:animScale>
                                      <p:cBhvr>
                                        <p:cTn id="94" dur="166" decel="50000">
                                          <p:stCondLst>
                                            <p:cond delay="1834"/>
                                          </p:stCondLst>
                                        </p:cTn>
                                        <p:tgtEl>
                                          <p:spTgt spid="5">
                                            <p:txEl>
                                              <p:pRg st="0" end="0"/>
                                            </p:txEl>
                                          </p:spTgt>
                                        </p:tgtEl>
                                      </p:cBhvr>
                                      <p:to x="100000" y="100000"/>
                                    </p:animScale>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nodeType="clickEffect">
                                  <p:stCondLst>
                                    <p:cond delay="0"/>
                                  </p:stCondLst>
                                  <p:childTnLst>
                                    <p:set>
                                      <p:cBhvr>
                                        <p:cTn id="98" dur="1" fill="hold">
                                          <p:stCondLst>
                                            <p:cond delay="0"/>
                                          </p:stCondLst>
                                        </p:cTn>
                                        <p:tgtEl>
                                          <p:spTgt spid="3">
                                            <p:txEl>
                                              <p:pRg st="0" end="0"/>
                                            </p:txEl>
                                          </p:spTgt>
                                        </p:tgtEl>
                                        <p:attrNameLst>
                                          <p:attrName>style.visibility</p:attrName>
                                        </p:attrNameLst>
                                      </p:cBhvr>
                                      <p:to>
                                        <p:strVal val="visible"/>
                                      </p:to>
                                    </p:set>
                                    <p:animEffect transition="in" filter="barn(inVertical)">
                                      <p:cBhvr>
                                        <p:cTn id="99" dur="500"/>
                                        <p:tgtEl>
                                          <p:spTgt spid="3">
                                            <p:txEl>
                                              <p:pRg st="0" end="0"/>
                                            </p:txEl>
                                          </p:spTgt>
                                        </p:tgtEl>
                                      </p:cBhvr>
                                    </p:animEffect>
                                  </p:childTnLst>
                                </p:cTn>
                              </p:par>
                              <p:par>
                                <p:cTn id="100" presetID="16" presetClass="entr" presetSubtype="21" fill="hold" nodeType="withEffect">
                                  <p:stCondLst>
                                    <p:cond delay="0"/>
                                  </p:stCondLst>
                                  <p:childTnLst>
                                    <p:set>
                                      <p:cBhvr>
                                        <p:cTn id="101" dur="1" fill="hold">
                                          <p:stCondLst>
                                            <p:cond delay="0"/>
                                          </p:stCondLst>
                                        </p:cTn>
                                        <p:tgtEl>
                                          <p:spTgt spid="3">
                                            <p:txEl>
                                              <p:pRg st="1" end="1"/>
                                            </p:txEl>
                                          </p:spTgt>
                                        </p:tgtEl>
                                        <p:attrNameLst>
                                          <p:attrName>style.visibility</p:attrName>
                                        </p:attrNameLst>
                                      </p:cBhvr>
                                      <p:to>
                                        <p:strVal val="visible"/>
                                      </p:to>
                                    </p:set>
                                    <p:animEffect transition="in" filter="barn(inVertical)">
                                      <p:cBhvr>
                                        <p:cTn id="102" dur="500"/>
                                        <p:tgtEl>
                                          <p:spTgt spid="3">
                                            <p:txEl>
                                              <p:pRg st="1" end="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nodeType="clickEffect">
                                  <p:stCondLst>
                                    <p:cond delay="0"/>
                                  </p:stCondLst>
                                  <p:childTnLst>
                                    <p:set>
                                      <p:cBhvr>
                                        <p:cTn id="106" dur="1" fill="hold">
                                          <p:stCondLst>
                                            <p:cond delay="0"/>
                                          </p:stCondLst>
                                        </p:cTn>
                                        <p:tgtEl>
                                          <p:spTgt spid="3">
                                            <p:txEl>
                                              <p:pRg st="2" end="2"/>
                                            </p:txEl>
                                          </p:spTgt>
                                        </p:tgtEl>
                                        <p:attrNameLst>
                                          <p:attrName>style.visibility</p:attrName>
                                        </p:attrNameLst>
                                      </p:cBhvr>
                                      <p:to>
                                        <p:strVal val="visible"/>
                                      </p:to>
                                    </p:set>
                                    <p:animEffect transition="in" filter="barn(inVertical)">
                                      <p:cBhvr>
                                        <p:cTn id="107" dur="500"/>
                                        <p:tgtEl>
                                          <p:spTgt spid="3">
                                            <p:txEl>
                                              <p:pRg st="2" end="2"/>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nodeType="clickEffect">
                                  <p:stCondLst>
                                    <p:cond delay="0"/>
                                  </p:stCondLst>
                                  <p:childTnLst>
                                    <p:set>
                                      <p:cBhvr>
                                        <p:cTn id="111" dur="1" fill="hold">
                                          <p:stCondLst>
                                            <p:cond delay="0"/>
                                          </p:stCondLst>
                                        </p:cTn>
                                        <p:tgtEl>
                                          <p:spTgt spid="3">
                                            <p:txEl>
                                              <p:pRg st="3" end="3"/>
                                            </p:txEl>
                                          </p:spTgt>
                                        </p:tgtEl>
                                        <p:attrNameLst>
                                          <p:attrName>style.visibility</p:attrName>
                                        </p:attrNameLst>
                                      </p:cBhvr>
                                      <p:to>
                                        <p:strVal val="visible"/>
                                      </p:to>
                                    </p:set>
                                    <p:animEffect transition="in" filter="barn(inVertical)">
                                      <p:cBhvr>
                                        <p:cTn id="112" dur="500"/>
                                        <p:tgtEl>
                                          <p:spTgt spid="3">
                                            <p:txEl>
                                              <p:pRg st="3" end="3"/>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nodeType="clickEffect">
                                  <p:stCondLst>
                                    <p:cond delay="0"/>
                                  </p:stCondLst>
                                  <p:childTnLst>
                                    <p:set>
                                      <p:cBhvr>
                                        <p:cTn id="116" dur="1" fill="hold">
                                          <p:stCondLst>
                                            <p:cond delay="0"/>
                                          </p:stCondLst>
                                        </p:cTn>
                                        <p:tgtEl>
                                          <p:spTgt spid="3">
                                            <p:txEl>
                                              <p:pRg st="4" end="4"/>
                                            </p:txEl>
                                          </p:spTgt>
                                        </p:tgtEl>
                                        <p:attrNameLst>
                                          <p:attrName>style.visibility</p:attrName>
                                        </p:attrNameLst>
                                      </p:cBhvr>
                                      <p:to>
                                        <p:strVal val="visible"/>
                                      </p:to>
                                    </p:set>
                                    <p:animEffect transition="in" filter="barn(inVertical)">
                                      <p:cBhvr>
                                        <p:cTn id="117" dur="500"/>
                                        <p:tgtEl>
                                          <p:spTgt spid="3">
                                            <p:txEl>
                                              <p:pRg st="4" end="4"/>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nodeType="clickEffect">
                                  <p:stCondLst>
                                    <p:cond delay="0"/>
                                  </p:stCondLst>
                                  <p:childTnLst>
                                    <p:set>
                                      <p:cBhvr>
                                        <p:cTn id="121" dur="1" fill="hold">
                                          <p:stCondLst>
                                            <p:cond delay="0"/>
                                          </p:stCondLst>
                                        </p:cTn>
                                        <p:tgtEl>
                                          <p:spTgt spid="3">
                                            <p:txEl>
                                              <p:pRg st="5" end="5"/>
                                            </p:txEl>
                                          </p:spTgt>
                                        </p:tgtEl>
                                        <p:attrNameLst>
                                          <p:attrName>style.visibility</p:attrName>
                                        </p:attrNameLst>
                                      </p:cBhvr>
                                      <p:to>
                                        <p:strVal val="visible"/>
                                      </p:to>
                                    </p:set>
                                    <p:animEffect transition="in" filter="barn(inVertical)">
                                      <p:cBhvr>
                                        <p:cTn id="1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3"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362197" y="2667000"/>
            <a:ext cx="5486400" cy="609600"/>
          </a:xfrm>
          <a:prstGeom prst="rect">
            <a:avLst/>
          </a:prstGeom>
          <a:noFill/>
        </p:spPr>
        <p:txBody>
          <a:bodyPr wrap="square" rtlCol="0" anchor="b" anchorCtr="0">
            <a:normAutofit/>
          </a:bodyPr>
          <a:lstStyle/>
          <a:p>
            <a:r>
              <a:rPr lang="en-US" sz="3200" b="1" dirty="0" smtClean="0">
                <a:solidFill>
                  <a:prstClr val="white"/>
                </a:solidFill>
              </a:rPr>
              <a:t>Mileage Estimates</a:t>
            </a:r>
            <a:endParaRPr lang="en-US" sz="3200" dirty="0">
              <a:solidFill>
                <a:prstClr val="white"/>
              </a:solidFill>
            </a:endParaRPr>
          </a:p>
        </p:txBody>
      </p:sp>
      <p:sp>
        <p:nvSpPr>
          <p:cNvPr id="3" name="TextBox 2"/>
          <p:cNvSpPr txBox="1"/>
          <p:nvPr/>
        </p:nvSpPr>
        <p:spPr>
          <a:xfrm>
            <a:off x="1219200" y="685800"/>
            <a:ext cx="7696201" cy="533400"/>
          </a:xfrm>
          <a:prstGeom prst="rect">
            <a:avLst/>
          </a:prstGeom>
          <a:noFill/>
        </p:spPr>
        <p:txBody>
          <a:bodyPr wrap="square" rtlCol="0">
            <a:normAutofit/>
          </a:bodyPr>
          <a:lstStyle/>
          <a:p>
            <a:r>
              <a:rPr lang="en-US" sz="2800" b="1" dirty="0" smtClean="0">
                <a:solidFill>
                  <a:prstClr val="black">
                    <a:lumMod val="50000"/>
                    <a:lumOff val="50000"/>
                  </a:prstClr>
                </a:solidFill>
              </a:rPr>
              <a:t>Summary of Estimate</a:t>
            </a:r>
            <a:endParaRPr lang="en-US" sz="2200" dirty="0" smtClean="0">
              <a:solidFill>
                <a:srgbClr val="2C99FC"/>
              </a:solidFill>
            </a:endParaRPr>
          </a:p>
          <a:p>
            <a:endParaRPr lang="en-US" sz="1900" dirty="0" smtClean="0">
              <a:solidFill>
                <a:srgbClr val="2C99FC"/>
              </a:solidFill>
            </a:endParaRPr>
          </a:p>
          <a:p>
            <a:endParaRPr lang="en-US" dirty="0">
              <a:solidFill>
                <a:prstClr val="black"/>
              </a:solidFill>
            </a:endParaRPr>
          </a:p>
        </p:txBody>
      </p:sp>
      <p:pic>
        <p:nvPicPr>
          <p:cNvPr id="5" name="Picture 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0" y="6019800"/>
            <a:ext cx="838200" cy="838200"/>
          </a:xfrm>
          <a:prstGeom prst="rect">
            <a:avLst/>
          </a:prstGeom>
        </p:spPr>
      </p:pic>
      <p:sp>
        <p:nvSpPr>
          <p:cNvPr id="6" name="Rectangle 5"/>
          <p:cNvSpPr/>
          <p:nvPr/>
        </p:nvSpPr>
        <p:spPr>
          <a:xfrm>
            <a:off x="838200" y="1"/>
            <a:ext cx="381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929381777"/>
              </p:ext>
            </p:extLst>
          </p:nvPr>
        </p:nvGraphicFramePr>
        <p:xfrm>
          <a:off x="1371600" y="1228411"/>
          <a:ext cx="7162801" cy="2657787"/>
        </p:xfrm>
        <a:graphic>
          <a:graphicData uri="http://schemas.openxmlformats.org/drawingml/2006/table">
            <a:tbl>
              <a:tblPr firstRow="1" firstCol="1" bandRow="1">
                <a:tableStyleId>{5C22544A-7EE6-4342-B048-85BDC9FD1C3A}</a:tableStyleId>
              </a:tblPr>
              <a:tblGrid>
                <a:gridCol w="1095487"/>
                <a:gridCol w="1227909"/>
                <a:gridCol w="1083449"/>
                <a:gridCol w="938989"/>
                <a:gridCol w="938989"/>
                <a:gridCol w="938989"/>
                <a:gridCol w="938989"/>
              </a:tblGrid>
              <a:tr h="459726">
                <a:tc>
                  <a:txBody>
                    <a:bodyPr/>
                    <a:lstStyle/>
                    <a:p>
                      <a:pPr marL="0" marR="0" algn="ctr">
                        <a:lnSpc>
                          <a:spcPct val="115000"/>
                        </a:lnSpc>
                        <a:spcBef>
                          <a:spcPts val="0"/>
                        </a:spcBef>
                        <a:spcAft>
                          <a:spcPts val="0"/>
                        </a:spcAft>
                      </a:pPr>
                      <a:r>
                        <a:rPr lang="en-US" sz="1400" dirty="0">
                          <a:effectLst/>
                        </a:rPr>
                        <a:t>Day</a:t>
                      </a:r>
                      <a:endParaRPr lang="en-US" sz="1400" dirty="0">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400" dirty="0">
                          <a:solidFill>
                            <a:schemeClr val="tx1">
                              <a:lumMod val="90000"/>
                              <a:lumOff val="10000"/>
                            </a:schemeClr>
                          </a:solidFill>
                          <a:effectLst/>
                        </a:rPr>
                        <a:t>Week Total</a:t>
                      </a:r>
                      <a:endParaRPr lang="en-US" sz="1400" dirty="0">
                        <a:solidFill>
                          <a:schemeClr val="tx1">
                            <a:lumMod val="90000"/>
                            <a:lumOff val="10000"/>
                          </a:schemeClr>
                        </a:solidFill>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Mon</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Tue</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Wed</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Thu</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Fri</a:t>
                      </a:r>
                      <a:endParaRPr lang="en-US" sz="1400">
                        <a:effectLst/>
                        <a:latin typeface="Calibri"/>
                        <a:ea typeface="Calibri"/>
                        <a:cs typeface="Times New Roman"/>
                      </a:endParaRPr>
                    </a:p>
                  </a:txBody>
                  <a:tcPr marL="68580" marR="68580" marT="0" marB="0" anchor="ctr"/>
                </a:tc>
              </a:tr>
              <a:tr h="316061">
                <a:tc>
                  <a:txBody>
                    <a:bodyPr/>
                    <a:lstStyle/>
                    <a:p>
                      <a:pPr marL="0" marR="0" algn="r">
                        <a:lnSpc>
                          <a:spcPct val="115000"/>
                        </a:lnSpc>
                        <a:spcBef>
                          <a:spcPts val="0"/>
                        </a:spcBef>
                        <a:spcAft>
                          <a:spcPts val="0"/>
                        </a:spcAft>
                      </a:pPr>
                      <a:r>
                        <a:rPr lang="en-US" sz="1400">
                          <a:effectLst/>
                        </a:rPr>
                        <a:t>Trucks</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31</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6</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5</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7</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7</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6</a:t>
                      </a:r>
                      <a:endParaRPr lang="en-US" sz="1400">
                        <a:effectLst/>
                        <a:latin typeface="Calibri"/>
                        <a:ea typeface="Calibri"/>
                        <a:cs typeface="Times New Roman"/>
                      </a:endParaRPr>
                    </a:p>
                  </a:txBody>
                  <a:tcPr marL="68580" marR="68580" marT="0" marB="0" anchor="ctr"/>
                </a:tc>
              </a:tr>
              <a:tr h="316061">
                <a:tc>
                  <a:txBody>
                    <a:bodyPr/>
                    <a:lstStyle/>
                    <a:p>
                      <a:pPr marL="0" marR="0" algn="r">
                        <a:lnSpc>
                          <a:spcPct val="115000"/>
                        </a:lnSpc>
                        <a:spcBef>
                          <a:spcPts val="0"/>
                        </a:spcBef>
                        <a:spcAft>
                          <a:spcPts val="0"/>
                        </a:spcAft>
                      </a:pPr>
                      <a:r>
                        <a:rPr lang="en-US" sz="1400">
                          <a:effectLst/>
                        </a:rPr>
                        <a:t>Volume</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65429</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10223</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11537</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15192</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15009</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13468</a:t>
                      </a:r>
                      <a:endParaRPr lang="en-US" sz="1400">
                        <a:effectLst/>
                        <a:latin typeface="Calibri"/>
                        <a:ea typeface="Calibri"/>
                        <a:cs typeface="Times New Roman"/>
                      </a:endParaRPr>
                    </a:p>
                  </a:txBody>
                  <a:tcPr marL="68580" marR="68580" marT="0" marB="0" anchor="ctr"/>
                </a:tc>
              </a:tr>
              <a:tr h="316061">
                <a:tc>
                  <a:txBody>
                    <a:bodyPr/>
                    <a:lstStyle/>
                    <a:p>
                      <a:pPr marL="0" marR="0" algn="r">
                        <a:lnSpc>
                          <a:spcPct val="115000"/>
                        </a:lnSpc>
                        <a:spcBef>
                          <a:spcPts val="0"/>
                        </a:spcBef>
                        <a:spcAft>
                          <a:spcPts val="0"/>
                        </a:spcAft>
                      </a:pPr>
                      <a:r>
                        <a:rPr lang="en-US" sz="1400">
                          <a:effectLst/>
                        </a:rPr>
                        <a:t>Miles</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6638</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smtClean="0">
                          <a:effectLst/>
                        </a:rPr>
                        <a:t>1388</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1370</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1196</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1446</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1238</a:t>
                      </a:r>
                      <a:endParaRPr lang="en-US" sz="1400">
                        <a:effectLst/>
                        <a:latin typeface="Calibri"/>
                        <a:ea typeface="Calibri"/>
                        <a:cs typeface="Times New Roman"/>
                      </a:endParaRPr>
                    </a:p>
                  </a:txBody>
                  <a:tcPr marL="68580" marR="68580" marT="0" marB="0" anchor="ctr"/>
                </a:tc>
              </a:tr>
              <a:tr h="316061">
                <a:tc>
                  <a:txBody>
                    <a:bodyPr/>
                    <a:lstStyle/>
                    <a:p>
                      <a:pPr marL="0" marR="0" algn="r">
                        <a:lnSpc>
                          <a:spcPct val="115000"/>
                        </a:lnSpc>
                        <a:spcBef>
                          <a:spcPts val="0"/>
                        </a:spcBef>
                        <a:spcAft>
                          <a:spcPts val="0"/>
                        </a:spcAft>
                      </a:pPr>
                      <a:r>
                        <a:rPr lang="en-US" sz="1400" dirty="0" smtClean="0">
                          <a:effectLst/>
                        </a:rPr>
                        <a:t>Labor</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254</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52</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55</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35</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58</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53</a:t>
                      </a:r>
                      <a:endParaRPr lang="en-US" sz="1400">
                        <a:effectLst/>
                        <a:latin typeface="Calibri"/>
                        <a:ea typeface="Calibri"/>
                        <a:cs typeface="Times New Roman"/>
                      </a:endParaRPr>
                    </a:p>
                  </a:txBody>
                  <a:tcPr marL="68580" marR="68580" marT="0" marB="0" anchor="ctr"/>
                </a:tc>
              </a:tr>
              <a:tr h="316061">
                <a:tc>
                  <a:txBody>
                    <a:bodyPr/>
                    <a:lstStyle/>
                    <a:p>
                      <a:pPr marL="0" marR="0" algn="r">
                        <a:lnSpc>
                          <a:spcPct val="115000"/>
                        </a:lnSpc>
                        <a:spcBef>
                          <a:spcPts val="0"/>
                        </a:spcBef>
                        <a:spcAft>
                          <a:spcPts val="0"/>
                        </a:spcAft>
                      </a:pPr>
                      <a:r>
                        <a:rPr lang="en-US" sz="1400" dirty="0">
                          <a:effectLst/>
                        </a:rPr>
                        <a:t>ON </a:t>
                      </a:r>
                      <a:r>
                        <a:rPr lang="en-US" sz="1400" dirty="0" smtClean="0">
                          <a:effectLst/>
                        </a:rPr>
                        <a:t>Mins</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538.5</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37.5</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87</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124.5</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121.5</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168</a:t>
                      </a:r>
                      <a:endParaRPr lang="en-US" sz="1400" dirty="0">
                        <a:effectLst/>
                        <a:latin typeface="Calibri"/>
                        <a:ea typeface="Calibri"/>
                        <a:cs typeface="Times New Roman"/>
                      </a:endParaRPr>
                    </a:p>
                  </a:txBody>
                  <a:tcPr marL="68580" marR="68580" marT="0" marB="0" anchor="ctr"/>
                </a:tc>
              </a:tr>
              <a:tr h="316061">
                <a:tc>
                  <a:txBody>
                    <a:bodyPr/>
                    <a:lstStyle/>
                    <a:p>
                      <a:pPr marL="0" marR="0" algn="r">
                        <a:lnSpc>
                          <a:spcPct val="115000"/>
                        </a:lnSpc>
                        <a:spcBef>
                          <a:spcPts val="0"/>
                        </a:spcBef>
                        <a:spcAft>
                          <a:spcPts val="0"/>
                        </a:spcAft>
                      </a:pPr>
                      <a:r>
                        <a:rPr lang="en-US" sz="1400" dirty="0" smtClean="0">
                          <a:effectLst/>
                        </a:rPr>
                        <a:t>Cost</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$10,995 </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$2,272 </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$2,340 </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$1,719 </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$2,472 </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$2,192 </a:t>
                      </a:r>
                      <a:endParaRPr lang="en-US" sz="1400" dirty="0">
                        <a:effectLst/>
                        <a:latin typeface="Calibri"/>
                        <a:ea typeface="Calibri"/>
                        <a:cs typeface="Times New Roman"/>
                      </a:endParaRPr>
                    </a:p>
                  </a:txBody>
                  <a:tcPr marL="68580" marR="68580" marT="0" marB="0" anchor="ctr"/>
                </a:tc>
              </a:tr>
              <a:tr h="301695">
                <a:tc>
                  <a:txBody>
                    <a:bodyPr/>
                    <a:lstStyle/>
                    <a:p>
                      <a:pPr marL="0" marR="0" algn="r">
                        <a:lnSpc>
                          <a:spcPct val="115000"/>
                        </a:lnSpc>
                        <a:spcBef>
                          <a:spcPts val="0"/>
                        </a:spcBef>
                        <a:spcAft>
                          <a:spcPts val="0"/>
                        </a:spcAft>
                      </a:pPr>
                      <a:r>
                        <a:rPr lang="en-US" sz="1400" dirty="0">
                          <a:effectLst/>
                        </a:rPr>
                        <a:t>$/</a:t>
                      </a:r>
                      <a:r>
                        <a:rPr lang="en-US" sz="1400" dirty="0" smtClean="0">
                          <a:effectLst/>
                        </a:rPr>
                        <a:t>100ft</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$16.80 </a:t>
                      </a:r>
                      <a:endParaRPr lang="en-US" sz="14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$22.22 </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$20.28 </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$11.31 </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a:effectLst/>
                        </a:rPr>
                        <a:t>$16.47 </a:t>
                      </a:r>
                      <a:endParaRPr lang="en-US" sz="14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400" dirty="0">
                          <a:effectLst/>
                        </a:rPr>
                        <a:t>$16.28 </a:t>
                      </a:r>
                      <a:endParaRPr lang="en-US" sz="1400" dirty="0">
                        <a:effectLst/>
                        <a:latin typeface="Calibri"/>
                        <a:ea typeface="Calibri"/>
                        <a:cs typeface="Times New Roman"/>
                      </a:endParaRPr>
                    </a:p>
                  </a:txBody>
                  <a:tcPr marL="68580" marR="68580" marT="0" marB="0" anchor="ctr"/>
                </a:tc>
              </a:tr>
            </a:tbl>
          </a:graphicData>
        </a:graphic>
      </p:graphicFrame>
      <p:sp>
        <p:nvSpPr>
          <p:cNvPr id="7" name="TextBox 6"/>
          <p:cNvSpPr txBox="1"/>
          <p:nvPr/>
        </p:nvSpPr>
        <p:spPr>
          <a:xfrm>
            <a:off x="2409570" y="4309757"/>
            <a:ext cx="4900509" cy="584775"/>
          </a:xfrm>
          <a:prstGeom prst="rect">
            <a:avLst/>
          </a:prstGeom>
          <a:noFill/>
        </p:spPr>
        <p:txBody>
          <a:bodyPr wrap="none" rtlCol="0">
            <a:spAutoFit/>
          </a:bodyPr>
          <a:lstStyle/>
          <a:p>
            <a:r>
              <a:rPr lang="en-US" sz="3200" b="1" dirty="0" smtClean="0"/>
              <a:t>Annual Mileage: 345K miles</a:t>
            </a:r>
            <a:endParaRPr lang="en-US" sz="3200" b="1" dirty="0"/>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157000"/>
    </mc:Choice>
    <mc:Fallback xmlns="">
      <p:transition spd="slow" advTm="15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5715000" y="373408"/>
            <a:ext cx="3276600" cy="5101703"/>
          </a:xfrm>
        </p:spPr>
        <p:txBody>
          <a:bodyPr/>
          <a:lstStyle/>
          <a:p>
            <a:pPr algn="ctr"/>
            <a:r>
              <a:rPr lang="en-US" sz="2800" dirty="0" smtClean="0">
                <a:solidFill>
                  <a:schemeClr val="accent2">
                    <a:lumMod val="60000"/>
                    <a:lumOff val="40000"/>
                  </a:schemeClr>
                </a:solidFill>
              </a:rPr>
              <a:t>Route Plan Example</a:t>
            </a:r>
          </a:p>
          <a:p>
            <a:pPr algn="ctr"/>
            <a:r>
              <a:rPr lang="en-US" sz="2800" dirty="0" smtClean="0">
                <a:solidFill>
                  <a:schemeClr val="accent2">
                    <a:lumMod val="60000"/>
                    <a:lumOff val="40000"/>
                  </a:schemeClr>
                </a:solidFill>
              </a:rPr>
              <a:t>(Wednesday)</a:t>
            </a:r>
          </a:p>
          <a:p>
            <a:pPr marL="342900" indent="-342900">
              <a:buFont typeface="Arial" panose="020B0604020202020204" pitchFamily="34" charset="0"/>
              <a:buChar char="•"/>
            </a:pPr>
            <a:r>
              <a:rPr lang="en-US" dirty="0" smtClean="0"/>
              <a:t>The pushpins are the order deliveries, </a:t>
            </a:r>
            <a:r>
              <a:rPr lang="en-US" dirty="0" smtClean="0">
                <a:solidFill>
                  <a:srgbClr val="FF0000"/>
                </a:solidFill>
              </a:rPr>
              <a:t>color- coded by vehicle</a:t>
            </a:r>
          </a:p>
          <a:p>
            <a:pPr marL="342900" indent="-342900">
              <a:buFont typeface="Arial" panose="020B0604020202020204" pitchFamily="34" charset="0"/>
              <a:buChar char="•"/>
            </a:pPr>
            <a:r>
              <a:rPr lang="en-US" dirty="0" smtClean="0">
                <a:solidFill>
                  <a:schemeClr val="accent1">
                    <a:lumMod val="40000"/>
                    <a:lumOff val="60000"/>
                  </a:schemeClr>
                </a:solidFill>
              </a:rPr>
              <a:t>GS490 groups the GIS-related orders (clustered colors)</a:t>
            </a:r>
          </a:p>
          <a:p>
            <a:pPr marL="342900" indent="-342900">
              <a:buFont typeface="Arial" panose="020B0604020202020204" pitchFamily="34" charset="0"/>
              <a:buChar char="•"/>
            </a:pPr>
            <a:r>
              <a:rPr lang="en-US" dirty="0" smtClean="0">
                <a:solidFill>
                  <a:schemeClr val="accent4">
                    <a:lumMod val="40000"/>
                    <a:lumOff val="60000"/>
                  </a:schemeClr>
                </a:solidFill>
              </a:rPr>
              <a:t>Identifies problem cases too</a:t>
            </a:r>
            <a:endParaRPr lang="en-US" dirty="0">
              <a:solidFill>
                <a:schemeClr val="accent4">
                  <a:lumMod val="40000"/>
                  <a:lumOff val="60000"/>
                </a:schemeClr>
              </a:solidFill>
            </a:endParaRPr>
          </a:p>
        </p:txBody>
      </p:sp>
      <p:sp>
        <p:nvSpPr>
          <p:cNvPr id="6" name="Title 5"/>
          <p:cNvSpPr>
            <a:spLocks noGrp="1"/>
          </p:cNvSpPr>
          <p:nvPr>
            <p:ph type="title"/>
          </p:nvPr>
        </p:nvSpPr>
        <p:spPr>
          <a:xfrm>
            <a:off x="606552" y="4800600"/>
            <a:ext cx="4809244" cy="533400"/>
          </a:xfrm>
        </p:spPr>
        <p:txBody>
          <a:bodyPr>
            <a:normAutofit fontScale="90000"/>
          </a:bodyPr>
          <a:lstStyle/>
          <a:p>
            <a:r>
              <a:rPr lang="en-US" b="1" dirty="0" smtClean="0">
                <a:solidFill>
                  <a:schemeClr val="bg1"/>
                </a:solidFill>
              </a:rPr>
              <a:t>Example Route Map – Typical Wednesday</a:t>
            </a:r>
            <a:endParaRPr lang="en-US" b="1" dirty="0">
              <a:solidFill>
                <a:schemeClr val="bg1"/>
              </a:solidFill>
            </a:endParaRPr>
          </a:p>
        </p:txBody>
      </p:sp>
      <p:pic>
        <p:nvPicPr>
          <p:cNvPr id="9" name="Picture 8"/>
          <p:cNvPicPr/>
          <p:nvPr/>
        </p:nvPicPr>
        <p:blipFill>
          <a:blip r:embed="rId6"/>
          <a:stretch>
            <a:fillRect/>
          </a:stretch>
        </p:blipFill>
        <p:spPr>
          <a:xfrm>
            <a:off x="609600" y="373408"/>
            <a:ext cx="4800600" cy="4322361"/>
          </a:xfrm>
          <a:prstGeom prst="rect">
            <a:avLst/>
          </a:prstGeom>
        </p:spPr>
      </p:pic>
      <p:sp>
        <p:nvSpPr>
          <p:cNvPr id="10" name="Left Arrow 9"/>
          <p:cNvSpPr/>
          <p:nvPr/>
        </p:nvSpPr>
        <p:spPr>
          <a:xfrm rot="19761432">
            <a:off x="4199392" y="1066801"/>
            <a:ext cx="457202" cy="45720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smtClean="0"/>
              <a:t>DC</a:t>
            </a:r>
            <a:endParaRPr lang="en-US" sz="1000" dirty="0"/>
          </a:p>
        </p:txBody>
      </p:sp>
      <p:sp>
        <p:nvSpPr>
          <p:cNvPr id="11" name="Right Arrow 10"/>
          <p:cNvSpPr/>
          <p:nvPr/>
        </p:nvSpPr>
        <p:spPr>
          <a:xfrm rot="19644192">
            <a:off x="-36937" y="983644"/>
            <a:ext cx="2423906" cy="5417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2 orders to Keene, NH</a:t>
            </a:r>
            <a:endParaRPr lang="en-US" dirty="0"/>
          </a:p>
        </p:txBody>
      </p:sp>
      <p:pic>
        <p:nvPicPr>
          <p:cNvPr id="12" name="Picture 1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305800" y="6007240"/>
            <a:ext cx="838200" cy="838200"/>
          </a:xfrm>
          <a:prstGeom prst="rect">
            <a:avLst/>
          </a:prstGeom>
        </p:spPr>
      </p:pic>
      <p:sp>
        <p:nvSpPr>
          <p:cNvPr id="13" name="Oval 12"/>
          <p:cNvSpPr/>
          <p:nvPr/>
        </p:nvSpPr>
        <p:spPr>
          <a:xfrm>
            <a:off x="3276600" y="2743200"/>
            <a:ext cx="9906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97000"/>
    </mc:Choice>
    <mc:Fallback xmlns="">
      <p:transition spd="slow" advTm="9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randombar(horizontal)">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randombar(horizontal)">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
                </p:tgtEl>
              </p:cMediaNode>
            </p:audio>
          </p:childTnLst>
        </p:cTn>
      </p:par>
    </p:tnLst>
    <p:bldLst>
      <p:bldP spid="10" grpId="0" animBg="1"/>
      <p:bldP spid="11"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3472543" y="4800600"/>
            <a:ext cx="2928257" cy="1828800"/>
          </a:xfrm>
        </p:spPr>
        <p:txBody>
          <a:bodyPr>
            <a:normAutofit/>
          </a:bodyPr>
          <a:lstStyle/>
          <a:p>
            <a:pPr marL="0" indent="0">
              <a:buNone/>
            </a:pPr>
            <a:r>
              <a:rPr lang="en-US" sz="1800" b="1" dirty="0" smtClean="0"/>
              <a:t>Requirements</a:t>
            </a:r>
          </a:p>
          <a:p>
            <a:r>
              <a:rPr lang="en-US" sz="1800" b="1" dirty="0" smtClean="0"/>
              <a:t>Volume requirement</a:t>
            </a:r>
          </a:p>
          <a:p>
            <a:r>
              <a:rPr lang="en-US" sz="1800" b="1" dirty="0" smtClean="0">
                <a:solidFill>
                  <a:schemeClr val="bg1"/>
                </a:solidFill>
              </a:rPr>
              <a:t>Departure requirement</a:t>
            </a:r>
          </a:p>
          <a:p>
            <a:r>
              <a:rPr lang="en-US" sz="1800" b="1" dirty="0" smtClean="0"/>
              <a:t>Unloaded by COB</a:t>
            </a:r>
          </a:p>
          <a:p>
            <a:r>
              <a:rPr lang="en-US" sz="1800" b="1" dirty="0" smtClean="0">
                <a:solidFill>
                  <a:schemeClr val="bg1"/>
                </a:solidFill>
              </a:rPr>
              <a:t>DOT regulations followed</a:t>
            </a:r>
          </a:p>
        </p:txBody>
      </p:sp>
      <p:sp>
        <p:nvSpPr>
          <p:cNvPr id="8" name="Rectangle 7"/>
          <p:cNvSpPr/>
          <p:nvPr/>
        </p:nvSpPr>
        <p:spPr>
          <a:xfrm>
            <a:off x="3472543" y="447674"/>
            <a:ext cx="5671457" cy="1000126"/>
          </a:xfrm>
          <a:prstGeom prst="rect">
            <a:avLst/>
          </a:prstGeom>
          <a:solidFill>
            <a:schemeClr val="tx1">
              <a:lumMod val="95000"/>
              <a:lumOff val="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lumMod val="95000"/>
                  <a:lumOff val="5000"/>
                </a:prstClr>
              </a:solidFill>
            </a:endParaRPr>
          </a:p>
        </p:txBody>
      </p:sp>
      <p:sp>
        <p:nvSpPr>
          <p:cNvPr id="9" name="TextBox 8"/>
          <p:cNvSpPr txBox="1"/>
          <p:nvPr/>
        </p:nvSpPr>
        <p:spPr>
          <a:xfrm>
            <a:off x="3581400" y="533401"/>
            <a:ext cx="5257800" cy="609599"/>
          </a:xfrm>
          <a:prstGeom prst="rect">
            <a:avLst/>
          </a:prstGeom>
          <a:noFill/>
        </p:spPr>
        <p:txBody>
          <a:bodyPr wrap="square" rtlCol="0" anchor="ctr">
            <a:normAutofit/>
          </a:bodyPr>
          <a:lstStyle/>
          <a:p>
            <a:pPr>
              <a:lnSpc>
                <a:spcPct val="80000"/>
              </a:lnSpc>
            </a:pPr>
            <a:r>
              <a:rPr lang="en-US" sz="3200" b="1" dirty="0" smtClean="0">
                <a:solidFill>
                  <a:prstClr val="white"/>
                </a:solidFill>
              </a:rPr>
              <a:t>Detailed Route</a:t>
            </a:r>
            <a:endParaRPr lang="en-US" sz="3200" dirty="0">
              <a:solidFill>
                <a:prstClr val="white"/>
              </a:solidFill>
            </a:endParaRPr>
          </a:p>
        </p:txBody>
      </p:sp>
      <p:sp>
        <p:nvSpPr>
          <p:cNvPr id="12" name="TextBox 11"/>
          <p:cNvSpPr txBox="1"/>
          <p:nvPr/>
        </p:nvSpPr>
        <p:spPr>
          <a:xfrm>
            <a:off x="76201" y="76200"/>
            <a:ext cx="3295466" cy="685800"/>
          </a:xfrm>
          <a:prstGeom prst="rect">
            <a:avLst/>
          </a:prstGeom>
          <a:solidFill>
            <a:schemeClr val="bg1">
              <a:lumMod val="85000"/>
            </a:schemeClr>
          </a:solidFill>
        </p:spPr>
        <p:txBody>
          <a:bodyPr wrap="square" rtlCol="0" anchor="ctr">
            <a:normAutofit/>
          </a:bodyPr>
          <a:lstStyle/>
          <a:p>
            <a:pPr>
              <a:lnSpc>
                <a:spcPct val="80000"/>
              </a:lnSpc>
            </a:pPr>
            <a:r>
              <a:rPr lang="en-US" sz="2400" b="1" dirty="0" smtClean="0">
                <a:solidFill>
                  <a:prstClr val="white">
                    <a:lumMod val="50000"/>
                  </a:prstClr>
                </a:solidFill>
              </a:rPr>
              <a:t>Wednesday</a:t>
            </a:r>
          </a:p>
          <a:p>
            <a:pPr>
              <a:lnSpc>
                <a:spcPct val="80000"/>
              </a:lnSpc>
            </a:pPr>
            <a:r>
              <a:rPr lang="en-US" sz="2400" b="1" dirty="0" smtClean="0">
                <a:solidFill>
                  <a:prstClr val="white">
                    <a:lumMod val="50000"/>
                  </a:prstClr>
                </a:solidFill>
              </a:rPr>
              <a:t>Truck 3 Route Map</a:t>
            </a:r>
            <a:endParaRPr lang="en-US" sz="2400" b="1" dirty="0">
              <a:solidFill>
                <a:prstClr val="white">
                  <a:lumMod val="50000"/>
                </a:prstClr>
              </a:solidFill>
            </a:endParaRPr>
          </a:p>
        </p:txBody>
      </p:sp>
      <p:pic>
        <p:nvPicPr>
          <p:cNvPr id="13" name="Picture 12"/>
          <p:cNvPicPr/>
          <p:nvPr/>
        </p:nvPicPr>
        <p:blipFill>
          <a:blip r:embed="rId7" cstate="email">
            <a:extLst>
              <a:ext uri="{28A0092B-C50C-407E-A947-70E740481C1C}">
                <a14:useLocalDpi xmlns:a14="http://schemas.microsoft.com/office/drawing/2010/main" val="0"/>
              </a:ext>
            </a:extLst>
          </a:blip>
          <a:stretch>
            <a:fillRect/>
          </a:stretch>
        </p:blipFill>
        <p:spPr>
          <a:xfrm>
            <a:off x="76200" y="838200"/>
            <a:ext cx="3295467" cy="297180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701382998"/>
              </p:ext>
            </p:extLst>
          </p:nvPr>
        </p:nvGraphicFramePr>
        <p:xfrm>
          <a:off x="3680209" y="1219200"/>
          <a:ext cx="5158991" cy="3501390"/>
        </p:xfrm>
        <a:graphic>
          <a:graphicData uri="http://schemas.openxmlformats.org/drawingml/2006/table">
            <a:tbl>
              <a:tblPr firstRow="1" firstCol="1" bandRow="1">
                <a:tableStyleId>{5C22544A-7EE6-4342-B048-85BDC9FD1C3A}</a:tableStyleId>
              </a:tblPr>
              <a:tblGrid>
                <a:gridCol w="483235"/>
                <a:gridCol w="597853"/>
                <a:gridCol w="1106103"/>
                <a:gridCol w="381000"/>
                <a:gridCol w="762000"/>
                <a:gridCol w="762000"/>
                <a:gridCol w="609600"/>
                <a:gridCol w="457200"/>
              </a:tblGrid>
              <a:tr h="295275">
                <a:tc gridSpan="2">
                  <a:txBody>
                    <a:bodyPr/>
                    <a:lstStyle/>
                    <a:p>
                      <a:pPr marL="0" marR="0">
                        <a:lnSpc>
                          <a:spcPct val="115000"/>
                        </a:lnSpc>
                        <a:spcBef>
                          <a:spcPts val="0"/>
                        </a:spcBef>
                        <a:spcAft>
                          <a:spcPts val="0"/>
                        </a:spcAft>
                      </a:pPr>
                      <a:r>
                        <a:rPr lang="en-US" sz="1800" dirty="0" smtClean="0">
                          <a:effectLst/>
                        </a:rPr>
                        <a:t>Wed</a:t>
                      </a:r>
                      <a:endParaRPr lang="en-US" sz="1100" dirty="0">
                        <a:effectLst/>
                        <a:latin typeface="Calibri"/>
                        <a:ea typeface="Calibri"/>
                        <a:cs typeface="Times New Roman"/>
                      </a:endParaRPr>
                    </a:p>
                  </a:txBody>
                  <a:tcPr marL="68580" marR="68580" marT="0" marB="0" anchor="b"/>
                </a:tc>
                <a:tc hMerge="1">
                  <a:txBody>
                    <a:bodyPr/>
                    <a:lstStyle/>
                    <a:p>
                      <a:endParaRPr lang="en-US"/>
                    </a:p>
                  </a:txBody>
                  <a:tcPr/>
                </a:tc>
                <a:tc>
                  <a:txBody>
                    <a:bodyPr/>
                    <a:lstStyle/>
                    <a:p>
                      <a:pPr marL="0" marR="0" algn="ctr">
                        <a:lnSpc>
                          <a:spcPct val="115000"/>
                        </a:lnSpc>
                        <a:spcBef>
                          <a:spcPts val="0"/>
                        </a:spcBef>
                        <a:spcAft>
                          <a:spcPts val="0"/>
                        </a:spcAft>
                      </a:pPr>
                      <a:r>
                        <a:rPr lang="en-US" sz="1800">
                          <a:effectLst/>
                        </a:rPr>
                        <a:t>Truck 3</a:t>
                      </a:r>
                      <a:endParaRPr lang="en-US" sz="1100">
                        <a:effectLst/>
                        <a:latin typeface="Calibri"/>
                        <a:ea typeface="Calibri"/>
                        <a:cs typeface="Times New Roman"/>
                      </a:endParaRPr>
                    </a:p>
                  </a:txBody>
                  <a:tcPr marL="68580" marR="68580" marT="0" marB="0" anchor="b"/>
                </a:tc>
                <a:tc>
                  <a:txBody>
                    <a:bodyPr/>
                    <a:lstStyle/>
                    <a:p>
                      <a:pPr>
                        <a:lnSpc>
                          <a:spcPct val="115000"/>
                        </a:lnSpc>
                      </a:pPr>
                      <a:endParaRPr lang="en-US" sz="1100">
                        <a:effectLst/>
                        <a:latin typeface="Calibri"/>
                      </a:endParaRPr>
                    </a:p>
                  </a:txBody>
                  <a:tcPr marL="68580" marR="68580" marT="0" marB="0" anchor="b"/>
                </a:tc>
                <a:tc>
                  <a:txBody>
                    <a:bodyPr/>
                    <a:lstStyle/>
                    <a:p>
                      <a:pPr>
                        <a:lnSpc>
                          <a:spcPct val="115000"/>
                        </a:lnSpc>
                      </a:pPr>
                      <a:endParaRPr lang="en-US" sz="1100" dirty="0">
                        <a:effectLst/>
                        <a:latin typeface="Calibri"/>
                      </a:endParaRPr>
                    </a:p>
                  </a:txBody>
                  <a:tcPr marL="68580" marR="68580" marT="0" marB="0" anchor="b"/>
                </a:tc>
                <a:tc>
                  <a:txBody>
                    <a:bodyPr/>
                    <a:lstStyle/>
                    <a:p>
                      <a:pPr>
                        <a:lnSpc>
                          <a:spcPct val="115000"/>
                        </a:lnSpc>
                      </a:pPr>
                      <a:endParaRPr lang="en-US" sz="1100">
                        <a:effectLst/>
                        <a:latin typeface="Calibri"/>
                      </a:endParaRPr>
                    </a:p>
                  </a:txBody>
                  <a:tcPr marL="68580" marR="68580" marT="0" marB="0" anchor="b"/>
                </a:tc>
                <a:tc>
                  <a:txBody>
                    <a:bodyPr/>
                    <a:lstStyle/>
                    <a:p>
                      <a:pPr>
                        <a:lnSpc>
                          <a:spcPct val="115000"/>
                        </a:lnSpc>
                      </a:pPr>
                      <a:endParaRPr lang="en-US" sz="1100">
                        <a:effectLst/>
                        <a:latin typeface="Calibri"/>
                      </a:endParaRPr>
                    </a:p>
                  </a:txBody>
                  <a:tcPr marL="68580" marR="68580" marT="0" marB="0" anchor="b"/>
                </a:tc>
                <a:tc>
                  <a:txBody>
                    <a:bodyPr/>
                    <a:lstStyle/>
                    <a:p>
                      <a:pPr>
                        <a:lnSpc>
                          <a:spcPct val="115000"/>
                        </a:lnSpc>
                      </a:pPr>
                      <a:endParaRPr lang="en-US" sz="1100">
                        <a:effectLst/>
                        <a:latin typeface="Calibri"/>
                      </a:endParaRPr>
                    </a:p>
                  </a:txBody>
                  <a:tcPr marL="68580" marR="68580" marT="0" marB="0" anchor="b"/>
                </a:tc>
              </a:tr>
              <a:tr h="190500">
                <a:tc>
                  <a:txBody>
                    <a:bodyPr/>
                    <a:lstStyle/>
                    <a:p>
                      <a:pPr marL="0" marR="0" algn="ctr">
                        <a:lnSpc>
                          <a:spcPct val="115000"/>
                        </a:lnSpc>
                        <a:spcBef>
                          <a:spcPts val="0"/>
                        </a:spcBef>
                        <a:spcAft>
                          <a:spcPts val="0"/>
                        </a:spcAft>
                      </a:pPr>
                      <a:r>
                        <a:rPr lang="en-US" sz="1100">
                          <a:effectLst/>
                        </a:rPr>
                        <a:t>Stop</a:t>
                      </a:r>
                      <a:endParaRPr lang="en-US" sz="11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0"/>
                        </a:spcAft>
                      </a:pPr>
                      <a:r>
                        <a:rPr lang="en-US" sz="1100">
                          <a:effectLst/>
                        </a:rPr>
                        <a:t>OrderID</a:t>
                      </a:r>
                      <a:endParaRPr lang="en-US" sz="11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0"/>
                        </a:spcAft>
                      </a:pPr>
                      <a:r>
                        <a:rPr lang="en-US" sz="1100">
                          <a:effectLst/>
                        </a:rPr>
                        <a:t>Location</a:t>
                      </a:r>
                      <a:endParaRPr lang="en-US" sz="11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0"/>
                        </a:spcAft>
                      </a:pPr>
                      <a:r>
                        <a:rPr lang="en-US" sz="1100">
                          <a:effectLst/>
                        </a:rPr>
                        <a:t>Arrive</a:t>
                      </a:r>
                      <a:endParaRPr lang="en-US" sz="11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0"/>
                        </a:spcAft>
                      </a:pPr>
                      <a:r>
                        <a:rPr lang="en-US" sz="1100">
                          <a:effectLst/>
                        </a:rPr>
                        <a:t>Depart</a:t>
                      </a:r>
                      <a:endParaRPr lang="en-US" sz="11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0"/>
                        </a:spcAft>
                      </a:pPr>
                      <a:r>
                        <a:rPr lang="en-US" sz="1100">
                          <a:effectLst/>
                        </a:rPr>
                        <a:t>Vol. ft3</a:t>
                      </a:r>
                      <a:endParaRPr lang="en-US" sz="1100">
                        <a:effectLst/>
                        <a:latin typeface="Calibri"/>
                        <a:ea typeface="Calibri"/>
                        <a:cs typeface="Times New Roman"/>
                      </a:endParaRPr>
                    </a:p>
                  </a:txBody>
                  <a:tcPr marL="68580" marR="68580" marT="0" marB="0" anchor="b"/>
                </a:tc>
                <a:tc>
                  <a:txBody>
                    <a:bodyPr/>
                    <a:lstStyle/>
                    <a:p>
                      <a:pPr marL="0" marR="0" algn="ctr">
                        <a:lnSpc>
                          <a:spcPct val="115000"/>
                        </a:lnSpc>
                        <a:spcBef>
                          <a:spcPts val="0"/>
                        </a:spcBef>
                        <a:spcAft>
                          <a:spcPts val="0"/>
                        </a:spcAft>
                      </a:pPr>
                      <a:r>
                        <a:rPr lang="en-US" sz="1100">
                          <a:effectLst/>
                        </a:rPr>
                        <a:t>Miles</a:t>
                      </a:r>
                      <a:endParaRPr lang="en-US" sz="1100">
                        <a:effectLst/>
                        <a:latin typeface="Calibri"/>
                        <a:ea typeface="Calibri"/>
                        <a:cs typeface="Times New Roman"/>
                      </a:endParaRPr>
                    </a:p>
                  </a:txBody>
                  <a:tcPr marL="68580" marR="68580" marT="0" marB="0" anchor="b"/>
                </a:tc>
              </a:tr>
              <a:tr h="200025">
                <a:tc>
                  <a:txBody>
                    <a:bodyPr/>
                    <a:lstStyle/>
                    <a:p>
                      <a:pPr marL="0" marR="0" algn="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DC/Wilmington</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MA</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7:51:00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1</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135</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Tewksbury</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MA</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8:00:00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8:22:00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101</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6</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2</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138</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Lowell</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MA</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8:35:30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9:05:30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159</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9</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3</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225</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dirty="0">
                          <a:effectLst/>
                        </a:rPr>
                        <a:t>Keene</a:t>
                      </a:r>
                      <a:endParaRPr lang="en-US" sz="11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NH</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10:41:30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11:11:30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129</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64</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4</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13</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Keene</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NH</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11:11:30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11:11:30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117</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0</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5</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231</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Northampton</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MA</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12:43:00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13:13:00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151</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61</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6</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81</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Springfield</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MA</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13:41:30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14:11:30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140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19</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7</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55</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Windsor Locks</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CT</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14:34:00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15:04:00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112</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15</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8</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220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Windsor Locks</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CT</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15:04:00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15:04:00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98</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0</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9</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253</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Windsor</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CT</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15:11:30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15:41:30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94</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5</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10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167</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Glastonbury</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CT</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dirty="0">
                          <a:effectLst/>
                        </a:rPr>
                        <a:t>16:07:00</a:t>
                      </a:r>
                      <a:endParaRPr lang="en-US" sz="11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16:37:00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140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17</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11</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106</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dirty="0">
                          <a:effectLst/>
                        </a:rPr>
                        <a:t>Storrs Mansfield</a:t>
                      </a:r>
                      <a:endParaRPr lang="en-US" sz="11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CT</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dirty="0">
                          <a:effectLst/>
                        </a:rPr>
                        <a:t>17:10:00</a:t>
                      </a:r>
                      <a:endParaRPr lang="en-US" sz="1100" dirty="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17:40:00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186</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22</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12</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193</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Storrs Mansfield</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CT</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17:40:00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17:40:00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118</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0</a:t>
                      </a:r>
                      <a:endParaRPr lang="en-US" sz="1100">
                        <a:effectLst/>
                        <a:latin typeface="Calibri"/>
                        <a:ea typeface="Calibri"/>
                        <a:cs typeface="Times New Roman"/>
                      </a:endParaRPr>
                    </a:p>
                  </a:txBody>
                  <a:tcPr marL="68580" marR="68580" marT="0" marB="0" anchor="ctr"/>
                </a:tc>
              </a:tr>
              <a:tr h="200025">
                <a:tc>
                  <a:txBody>
                    <a:bodyPr/>
                    <a:lstStyle/>
                    <a:p>
                      <a:pPr marL="0" marR="0" algn="r">
                        <a:lnSpc>
                          <a:spcPct val="115000"/>
                        </a:lnSpc>
                        <a:spcBef>
                          <a:spcPts val="0"/>
                        </a:spcBef>
                        <a:spcAft>
                          <a:spcPts val="0"/>
                        </a:spcAft>
                      </a:pPr>
                      <a:r>
                        <a:rPr lang="en-US" sz="1100">
                          <a:effectLst/>
                        </a:rPr>
                        <a:t>13</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DC/Wilmington</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MA</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20:01:00</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ctr"/>
                </a:tc>
                <a:tc>
                  <a:txBody>
                    <a:bodyPr/>
                    <a:lstStyle/>
                    <a:p>
                      <a:pPr marL="0" marR="0" algn="r">
                        <a:lnSpc>
                          <a:spcPct val="115000"/>
                        </a:lnSpc>
                        <a:spcBef>
                          <a:spcPts val="0"/>
                        </a:spcBef>
                        <a:spcAft>
                          <a:spcPts val="0"/>
                        </a:spcAft>
                      </a:pPr>
                      <a:r>
                        <a:rPr lang="en-US" sz="1100">
                          <a:effectLst/>
                        </a:rPr>
                        <a:t>94</a:t>
                      </a:r>
                      <a:endParaRPr lang="en-US" sz="1100">
                        <a:effectLst/>
                        <a:latin typeface="Calibri"/>
                        <a:ea typeface="Calibri"/>
                        <a:cs typeface="Times New Roman"/>
                      </a:endParaRPr>
                    </a:p>
                  </a:txBody>
                  <a:tcPr marL="68580" marR="68580" marT="0" marB="0" anchor="ctr"/>
                </a:tc>
              </a:tr>
              <a:tr h="190500">
                <a:tc>
                  <a:txBody>
                    <a:bodyPr/>
                    <a:lstStyle/>
                    <a:p>
                      <a:pPr marL="0" marR="0" algn="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b"/>
                </a:tc>
                <a:tc>
                  <a:txBody>
                    <a:bodyPr/>
                    <a:lstStyle/>
                    <a:p>
                      <a:pPr marL="0" marR="0">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b"/>
                </a:tc>
                <a:tc>
                  <a:txBody>
                    <a:bodyPr/>
                    <a:lstStyle/>
                    <a:p>
                      <a:pPr marL="0" marR="0">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100">
                          <a:effectLst/>
                        </a:rPr>
                        <a:t>Totals</a:t>
                      </a:r>
                      <a:endParaRPr lang="en-US" sz="110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100">
                          <a:effectLst/>
                        </a:rPr>
                        <a:t>1545</a:t>
                      </a:r>
                      <a:endParaRPr lang="en-US" sz="1100">
                        <a:effectLst/>
                        <a:latin typeface="Calibri"/>
                        <a:ea typeface="Calibri"/>
                        <a:cs typeface="Times New Roman"/>
                      </a:endParaRPr>
                    </a:p>
                  </a:txBody>
                  <a:tcPr marL="68580" marR="68580" marT="0" marB="0" anchor="b"/>
                </a:tc>
                <a:tc>
                  <a:txBody>
                    <a:bodyPr/>
                    <a:lstStyle/>
                    <a:p>
                      <a:pPr marL="0" marR="0" algn="r">
                        <a:lnSpc>
                          <a:spcPct val="115000"/>
                        </a:lnSpc>
                        <a:spcBef>
                          <a:spcPts val="0"/>
                        </a:spcBef>
                        <a:spcAft>
                          <a:spcPts val="0"/>
                        </a:spcAft>
                      </a:pPr>
                      <a:r>
                        <a:rPr lang="en-US" sz="1100" dirty="0">
                          <a:effectLst/>
                        </a:rPr>
                        <a:t>312</a:t>
                      </a:r>
                      <a:endParaRPr lang="en-US" sz="1100" dirty="0">
                        <a:effectLst/>
                        <a:latin typeface="Calibri"/>
                        <a:ea typeface="Calibri"/>
                        <a:cs typeface="Times New Roman"/>
                      </a:endParaRPr>
                    </a:p>
                  </a:txBody>
                  <a:tcPr marL="68580" marR="68580" marT="0" marB="0" anchor="b"/>
                </a:tc>
              </a:tr>
            </a:tbl>
          </a:graphicData>
        </a:graphic>
      </p:graphicFrame>
      <p:sp>
        <p:nvSpPr>
          <p:cNvPr id="3" name="Rectangle 2"/>
          <p:cNvSpPr/>
          <p:nvPr/>
        </p:nvSpPr>
        <p:spPr>
          <a:xfrm>
            <a:off x="4267200" y="2324100"/>
            <a:ext cx="4572000" cy="419100"/>
          </a:xfrm>
          <a:prstGeom prst="rect">
            <a:avLst/>
          </a:prstGeom>
          <a:solidFill>
            <a:schemeClr val="accent4">
              <a:alpha val="7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 name="Rectangle 15"/>
          <p:cNvSpPr/>
          <p:nvPr/>
        </p:nvSpPr>
        <p:spPr>
          <a:xfrm>
            <a:off x="4267200" y="3124200"/>
            <a:ext cx="4572000" cy="419100"/>
          </a:xfrm>
          <a:prstGeom prst="rect">
            <a:avLst/>
          </a:prstGeom>
          <a:solidFill>
            <a:schemeClr val="accent4">
              <a:alpha val="7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Rectangle 16"/>
          <p:cNvSpPr/>
          <p:nvPr/>
        </p:nvSpPr>
        <p:spPr>
          <a:xfrm>
            <a:off x="4267200" y="3924300"/>
            <a:ext cx="4572000" cy="419100"/>
          </a:xfrm>
          <a:prstGeom prst="rect">
            <a:avLst/>
          </a:prstGeom>
          <a:solidFill>
            <a:schemeClr val="accent4">
              <a:alpha val="7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 name="Right Arrow 3"/>
          <p:cNvSpPr/>
          <p:nvPr/>
        </p:nvSpPr>
        <p:spPr>
          <a:xfrm>
            <a:off x="6972300" y="1676400"/>
            <a:ext cx="266700" cy="3048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ight Arrow 17"/>
          <p:cNvSpPr/>
          <p:nvPr/>
        </p:nvSpPr>
        <p:spPr>
          <a:xfrm rot="13193599">
            <a:off x="7686705" y="4217147"/>
            <a:ext cx="266700" cy="304800"/>
          </a:xfrm>
          <a:prstGeom prst="rightArrow">
            <a:avLst/>
          </a:prstGeom>
          <a:solidFill>
            <a:schemeClr val="accent1">
              <a:lumMod val="60000"/>
              <a:lumOff val="40000"/>
            </a:schemeClr>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ight Arrow 18"/>
          <p:cNvSpPr/>
          <p:nvPr/>
        </p:nvSpPr>
        <p:spPr>
          <a:xfrm rot="19271019">
            <a:off x="6220420" y="4445868"/>
            <a:ext cx="266700" cy="30480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7924800" y="4419600"/>
            <a:ext cx="514290" cy="381000"/>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5"/>
          <p:cNvSpPr txBox="1">
            <a:spLocks/>
          </p:cNvSpPr>
          <p:nvPr/>
        </p:nvSpPr>
        <p:spPr>
          <a:xfrm>
            <a:off x="6477001" y="4800600"/>
            <a:ext cx="2667000" cy="1828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smtClean="0"/>
              <a:t>Optimization</a:t>
            </a:r>
          </a:p>
          <a:p>
            <a:r>
              <a:rPr lang="en-US" sz="1800" b="1" dirty="0" smtClean="0"/>
              <a:t>Outlier handled</a:t>
            </a:r>
          </a:p>
          <a:p>
            <a:r>
              <a:rPr lang="en-US" sz="1800" b="1" dirty="0" smtClean="0"/>
              <a:t>Contiguous short path</a:t>
            </a:r>
          </a:p>
          <a:p>
            <a:r>
              <a:rPr lang="en-US" sz="1800" b="1" dirty="0" smtClean="0"/>
              <a:t>Multiple related orders</a:t>
            </a:r>
          </a:p>
        </p:txBody>
      </p:sp>
      <p:pic>
        <p:nvPicPr>
          <p:cNvPr id="21" name="Picture 2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0" y="5334000"/>
            <a:ext cx="1524000" cy="1524000"/>
          </a:xfrm>
          <a:prstGeom prst="rect">
            <a:avLst/>
          </a:prstGeom>
        </p:spPr>
      </p:pic>
      <p:sp>
        <p:nvSpPr>
          <p:cNvPr id="22" name="Rectangle 21"/>
          <p:cNvSpPr/>
          <p:nvPr/>
        </p:nvSpPr>
        <p:spPr>
          <a:xfrm>
            <a:off x="6699" y="3886200"/>
            <a:ext cx="3489647"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lumMod val="50000"/>
                </a:schemeClr>
              </a:contourClr>
            </a:sp3d>
          </a:bodyPr>
          <a:lstStyle/>
          <a:p>
            <a:pPr algn="ctr"/>
            <a:r>
              <a:rPr lang="en-US" sz="3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GREAT ROUTE!</a:t>
            </a:r>
            <a:endParaRPr lang="en-US" sz="3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3" name="TextBox 22"/>
          <p:cNvSpPr txBox="1"/>
          <p:nvPr/>
        </p:nvSpPr>
        <p:spPr>
          <a:xfrm>
            <a:off x="152400" y="4610100"/>
            <a:ext cx="3219267" cy="646331"/>
          </a:xfrm>
          <a:prstGeom prst="rect">
            <a:avLst/>
          </a:prstGeom>
          <a:noFill/>
        </p:spPr>
        <p:txBody>
          <a:bodyPr wrap="square" rtlCol="0">
            <a:spAutoFit/>
          </a:bodyPr>
          <a:lstStyle/>
          <a:p>
            <a:r>
              <a:rPr lang="en-US" dirty="0" smtClean="0"/>
              <a:t>Complete route tables and link to interactive map in the report.</a:t>
            </a:r>
            <a:endParaRPr lang="en-US" dirty="0"/>
          </a:p>
        </p:txBody>
      </p:sp>
      <p:sp>
        <p:nvSpPr>
          <p:cNvPr id="24" name="Right Arrow 23"/>
          <p:cNvSpPr/>
          <p:nvPr/>
        </p:nvSpPr>
        <p:spPr>
          <a:xfrm rot="19644192">
            <a:off x="164556" y="1272311"/>
            <a:ext cx="1136682" cy="31067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smtClean="0"/>
              <a:t>Keene, NH</a:t>
            </a:r>
            <a:endParaRPr lang="en-US" sz="1200"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226000"/>
    </mc:Choice>
    <mc:Fallback xmlns="">
      <p:transition spd="slow" advTm="2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randombar(horizontal)">
                                      <p:cBhvr>
                                        <p:cTn id="26" dur="5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Effect transition="in" filter="randombar(horizontal)">
                                      <p:cBhvr>
                                        <p:cTn id="36" dur="500"/>
                                        <p:tgtEl>
                                          <p:spTgt spid="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randombar(horizontal)">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randombar(horizontal)">
                                      <p:cBhvr>
                                        <p:cTn id="46" dur="500"/>
                                        <p:tgtEl>
                                          <p:spTgt spid="6">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randombar(horizontal)">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20">
                                            <p:txEl>
                                              <p:pRg st="1" end="1"/>
                                            </p:txEl>
                                          </p:spTgt>
                                        </p:tgtEl>
                                        <p:attrNameLst>
                                          <p:attrName>style.visibility</p:attrName>
                                        </p:attrNameLst>
                                      </p:cBhvr>
                                      <p:to>
                                        <p:strVal val="visible"/>
                                      </p:to>
                                    </p:set>
                                    <p:animEffect transition="in" filter="randombar(horizontal)">
                                      <p:cBhvr>
                                        <p:cTn id="60" dur="500"/>
                                        <p:tgtEl>
                                          <p:spTgt spid="20">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randombar(horizontal)">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20">
                                            <p:txEl>
                                              <p:pRg st="2" end="2"/>
                                            </p:txEl>
                                          </p:spTgt>
                                        </p:tgtEl>
                                        <p:attrNameLst>
                                          <p:attrName>style.visibility</p:attrName>
                                        </p:attrNameLst>
                                      </p:cBhvr>
                                      <p:to>
                                        <p:strVal val="visible"/>
                                      </p:to>
                                    </p:set>
                                    <p:animEffect transition="in" filter="randombar(horizontal)">
                                      <p:cBhvr>
                                        <p:cTn id="70" dur="500"/>
                                        <p:tgtEl>
                                          <p:spTgt spid="20">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20">
                                            <p:txEl>
                                              <p:pRg st="3" end="3"/>
                                            </p:txEl>
                                          </p:spTgt>
                                        </p:tgtEl>
                                        <p:attrNameLst>
                                          <p:attrName>style.visibility</p:attrName>
                                        </p:attrNameLst>
                                      </p:cBhvr>
                                      <p:to>
                                        <p:strVal val="visible"/>
                                      </p:to>
                                    </p:set>
                                    <p:animEffect transition="in" filter="randombar(horizontal)">
                                      <p:cBhvr>
                                        <p:cTn id="75" dur="500"/>
                                        <p:tgtEl>
                                          <p:spTgt spid="20">
                                            <p:txEl>
                                              <p:pRg st="3" end="3"/>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randombar(horizontal)">
                                      <p:cBhvr>
                                        <p:cTn id="80" dur="500"/>
                                        <p:tgtEl>
                                          <p:spTgt spid="3"/>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randombar(horizontal)">
                                      <p:cBhvr>
                                        <p:cTn id="85" dur="500"/>
                                        <p:tgtEl>
                                          <p:spTgt spid="16"/>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randombar(horizontal)">
                                      <p:cBhvr>
                                        <p:cTn id="90" dur="500"/>
                                        <p:tgtEl>
                                          <p:spTgt spid="17"/>
                                        </p:tgtEl>
                                      </p:cBhvr>
                                    </p:animEffect>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wipe(down)">
                                      <p:cBhvr>
                                        <p:cTn id="95" dur="580">
                                          <p:stCondLst>
                                            <p:cond delay="0"/>
                                          </p:stCondLst>
                                        </p:cTn>
                                        <p:tgtEl>
                                          <p:spTgt spid="22"/>
                                        </p:tgtEl>
                                      </p:cBhvr>
                                    </p:animEffect>
                                    <p:anim calcmode="lin" valueType="num">
                                      <p:cBhvr>
                                        <p:cTn id="96"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01" dur="26">
                                          <p:stCondLst>
                                            <p:cond delay="650"/>
                                          </p:stCondLst>
                                        </p:cTn>
                                        <p:tgtEl>
                                          <p:spTgt spid="22"/>
                                        </p:tgtEl>
                                      </p:cBhvr>
                                      <p:to x="100000" y="60000"/>
                                    </p:animScale>
                                    <p:animScale>
                                      <p:cBhvr>
                                        <p:cTn id="102" dur="166" decel="50000">
                                          <p:stCondLst>
                                            <p:cond delay="676"/>
                                          </p:stCondLst>
                                        </p:cTn>
                                        <p:tgtEl>
                                          <p:spTgt spid="22"/>
                                        </p:tgtEl>
                                      </p:cBhvr>
                                      <p:to x="100000" y="100000"/>
                                    </p:animScale>
                                    <p:animScale>
                                      <p:cBhvr>
                                        <p:cTn id="103" dur="26">
                                          <p:stCondLst>
                                            <p:cond delay="1312"/>
                                          </p:stCondLst>
                                        </p:cTn>
                                        <p:tgtEl>
                                          <p:spTgt spid="22"/>
                                        </p:tgtEl>
                                      </p:cBhvr>
                                      <p:to x="100000" y="80000"/>
                                    </p:animScale>
                                    <p:animScale>
                                      <p:cBhvr>
                                        <p:cTn id="104" dur="166" decel="50000">
                                          <p:stCondLst>
                                            <p:cond delay="1338"/>
                                          </p:stCondLst>
                                        </p:cTn>
                                        <p:tgtEl>
                                          <p:spTgt spid="22"/>
                                        </p:tgtEl>
                                      </p:cBhvr>
                                      <p:to x="100000" y="100000"/>
                                    </p:animScale>
                                    <p:animScale>
                                      <p:cBhvr>
                                        <p:cTn id="105" dur="26">
                                          <p:stCondLst>
                                            <p:cond delay="1642"/>
                                          </p:stCondLst>
                                        </p:cTn>
                                        <p:tgtEl>
                                          <p:spTgt spid="22"/>
                                        </p:tgtEl>
                                      </p:cBhvr>
                                      <p:to x="100000" y="90000"/>
                                    </p:animScale>
                                    <p:animScale>
                                      <p:cBhvr>
                                        <p:cTn id="106" dur="166" decel="50000">
                                          <p:stCondLst>
                                            <p:cond delay="1668"/>
                                          </p:stCondLst>
                                        </p:cTn>
                                        <p:tgtEl>
                                          <p:spTgt spid="22"/>
                                        </p:tgtEl>
                                      </p:cBhvr>
                                      <p:to x="100000" y="100000"/>
                                    </p:animScale>
                                    <p:animScale>
                                      <p:cBhvr>
                                        <p:cTn id="107" dur="26">
                                          <p:stCondLst>
                                            <p:cond delay="1808"/>
                                          </p:stCondLst>
                                        </p:cTn>
                                        <p:tgtEl>
                                          <p:spTgt spid="22"/>
                                        </p:tgtEl>
                                      </p:cBhvr>
                                      <p:to x="100000" y="95000"/>
                                    </p:animScale>
                                    <p:animScale>
                                      <p:cBhvr>
                                        <p:cTn id="108" dur="166" decel="50000">
                                          <p:stCondLst>
                                            <p:cond delay="1834"/>
                                          </p:stCondLst>
                                        </p:cTn>
                                        <p:tgtEl>
                                          <p:spTgt spid="22"/>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grpId="0" nodeType="click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fade">
                                      <p:cBhvr>
                                        <p:cTn id="113" dur="2000"/>
                                        <p:tgtEl>
                                          <p:spTgt spid="23"/>
                                        </p:tgtEl>
                                      </p:cBhvr>
                                    </p:animEffect>
                                    <p:anim calcmode="lin" valueType="num">
                                      <p:cBhvr>
                                        <p:cTn id="114" dur="2000" fill="hold"/>
                                        <p:tgtEl>
                                          <p:spTgt spid="23"/>
                                        </p:tgtEl>
                                        <p:attrNameLst>
                                          <p:attrName>ppt_w</p:attrName>
                                        </p:attrNameLst>
                                      </p:cBhvr>
                                      <p:tavLst>
                                        <p:tav tm="0" fmla="#ppt_w*sin(2.5*pi*$)">
                                          <p:val>
                                            <p:fltVal val="0"/>
                                          </p:val>
                                        </p:tav>
                                        <p:tav tm="100000">
                                          <p:val>
                                            <p:fltVal val="1"/>
                                          </p:val>
                                        </p:tav>
                                      </p:tavLst>
                                    </p:anim>
                                    <p:anim calcmode="lin" valueType="num">
                                      <p:cBhvr>
                                        <p:cTn id="115" dur="2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6" fill="hold" display="0">
                  <p:stCondLst>
                    <p:cond delay="indefinite"/>
                  </p:stCondLst>
                  <p:endCondLst>
                    <p:cond evt="onStopAudio" delay="0">
                      <p:tgtEl>
                        <p:sldTgt/>
                      </p:tgtEl>
                    </p:cond>
                  </p:endCondLst>
                </p:cTn>
                <p:tgtEl>
                  <p:spTgt spid="7"/>
                </p:tgtEl>
              </p:cMediaNode>
            </p:audio>
          </p:childTnLst>
        </p:cTn>
      </p:par>
    </p:tnLst>
    <p:bldLst>
      <p:bldP spid="3" grpId="0" animBg="1"/>
      <p:bldP spid="16" grpId="0" animBg="1"/>
      <p:bldP spid="17" grpId="0" animBg="1"/>
      <p:bldP spid="4" grpId="0" animBg="1"/>
      <p:bldP spid="18" grpId="0" animBg="1"/>
      <p:bldP spid="19" grpId="0" animBg="1"/>
      <p:bldP spid="5" grpId="0" animBg="1"/>
      <p:bldP spid="22" grpId="0"/>
      <p:bldP spid="23" grpId="0"/>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a:xfrm>
            <a:off x="0" y="1371600"/>
            <a:ext cx="9144000" cy="4572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TextBox 22"/>
          <p:cNvSpPr txBox="1"/>
          <p:nvPr/>
        </p:nvSpPr>
        <p:spPr>
          <a:xfrm>
            <a:off x="276924" y="1897380"/>
            <a:ext cx="8409876" cy="1607820"/>
          </a:xfrm>
          <a:prstGeom prst="rect">
            <a:avLst/>
          </a:prstGeom>
          <a:noFill/>
        </p:spPr>
        <p:txBody>
          <a:bodyPr wrap="square" lIns="91440" rtlCol="0">
            <a:normAutofit lnSpcReduction="10000"/>
          </a:bodyPr>
          <a:lstStyle/>
          <a:p>
            <a:pPr>
              <a:buClr>
                <a:prstClr val="black">
                  <a:lumMod val="50000"/>
                  <a:lumOff val="50000"/>
                </a:prstClr>
              </a:buClr>
              <a:buSzPct val="94000"/>
            </a:pPr>
            <a:r>
              <a:rPr lang="en-US" dirty="0" smtClean="0">
                <a:solidFill>
                  <a:prstClr val="black">
                    <a:lumMod val="75000"/>
                    <a:lumOff val="25000"/>
                  </a:prstClr>
                </a:solidFill>
              </a:rPr>
              <a:t>Genetic Algorithm – written in Python</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Creates n sets of random plans of routes</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Utilizes both purely random mutations </a:t>
            </a:r>
            <a:r>
              <a:rPr lang="en-US" dirty="0">
                <a:solidFill>
                  <a:prstClr val="black">
                    <a:lumMod val="75000"/>
                    <a:lumOff val="25000"/>
                  </a:prstClr>
                </a:solidFill>
              </a:rPr>
              <a:t>and </a:t>
            </a:r>
            <a:r>
              <a:rPr lang="en-US" dirty="0" smtClean="0">
                <a:solidFill>
                  <a:prstClr val="black">
                    <a:lumMod val="75000"/>
                    <a:lumOff val="25000"/>
                  </a:prstClr>
                </a:solidFill>
              </a:rPr>
              <a:t>heuristic-based mutations to create new plans</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Evaluates constantly with the by replacing the existing plans with better plans as they are discovered</a:t>
            </a:r>
            <a:endParaRPr lang="en-US" dirty="0">
              <a:solidFill>
                <a:prstClr val="black"/>
              </a:solidFill>
            </a:endParaRPr>
          </a:p>
        </p:txBody>
      </p:sp>
      <p:sp>
        <p:nvSpPr>
          <p:cNvPr id="24" name="TextBox 23"/>
          <p:cNvSpPr txBox="1"/>
          <p:nvPr/>
        </p:nvSpPr>
        <p:spPr>
          <a:xfrm>
            <a:off x="373566" y="656594"/>
            <a:ext cx="8313234" cy="846386"/>
          </a:xfrm>
          <a:prstGeom prst="rect">
            <a:avLst/>
          </a:prstGeom>
          <a:noFill/>
          <a:ln>
            <a:noFill/>
          </a:ln>
        </p:spPr>
        <p:txBody>
          <a:bodyPr wrap="square" tIns="0" bIns="0" rtlCol="0" anchor="b" anchorCtr="0">
            <a:normAutofit/>
          </a:bodyPr>
          <a:lstStyle/>
          <a:p>
            <a:r>
              <a:rPr lang="en-US" sz="5500" b="1" spc="-150" dirty="0" smtClean="0">
                <a:solidFill>
                  <a:schemeClr val="accent4">
                    <a:lumMod val="75000"/>
                  </a:schemeClr>
                </a:solidFill>
                <a:latin typeface="Arial" pitchFamily="34" charset="0"/>
                <a:cs typeface="Arial" pitchFamily="34" charset="0"/>
              </a:rPr>
              <a:t>Tech</a:t>
            </a:r>
            <a:r>
              <a:rPr lang="en-US" sz="5500" b="1" spc="-150" dirty="0" smtClean="0">
                <a:solidFill>
                  <a:schemeClr val="bg1">
                    <a:lumMod val="65000"/>
                  </a:schemeClr>
                </a:solidFill>
                <a:latin typeface="Arial" pitchFamily="34" charset="0"/>
                <a:cs typeface="Arial" pitchFamily="34" charset="0"/>
              </a:rPr>
              <a:t>niques</a:t>
            </a:r>
            <a:endParaRPr lang="en-US" sz="5500" b="1" spc="-150" dirty="0">
              <a:solidFill>
                <a:schemeClr val="bg1">
                  <a:lumMod val="65000"/>
                </a:schemeClr>
              </a:solidFill>
              <a:latin typeface="Arial" pitchFamily="34" charset="0"/>
              <a:cs typeface="Arial" pitchFamily="34" charset="0"/>
            </a:endParaRPr>
          </a:p>
        </p:txBody>
      </p:sp>
      <p:pic>
        <p:nvPicPr>
          <p:cNvPr id="18" name="Picture 1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305800" y="6007240"/>
            <a:ext cx="838200" cy="838200"/>
          </a:xfrm>
          <a:prstGeom prst="rect">
            <a:avLst/>
          </a:prstGeom>
        </p:spPr>
      </p:pic>
      <p:pic>
        <p:nvPicPr>
          <p:cNvPr id="2" name="GAMovie.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457200" y="5988190"/>
            <a:ext cx="7353300" cy="876300"/>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85682" y="3573885"/>
            <a:ext cx="5829300" cy="1752600"/>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pic>
        <p:nvPicPr>
          <p:cNvPr id="7" name="Audio 6">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2"/>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169000"/>
    </mc:Choice>
    <mc:Fallback xmlns="">
      <p:transition spd="slow" advTm="16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mediacall" presetSubtype="0" fill="hold" nodeType="withEffect">
                                  <p:stCondLst>
                                    <p:cond delay="0"/>
                                  </p:stCondLst>
                                  <p:childTnLst>
                                    <p:cmd type="call" cmd="playFrom(0.0)">
                                      <p:cBhvr>
                                        <p:cTn id="8" dur="1"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3">
                                            <p:txEl>
                                              <p:pRg st="3" end="3"/>
                                            </p:txEl>
                                          </p:spTgt>
                                        </p:tgtEl>
                                        <p:attrNameLst>
                                          <p:attrName>style.visibility</p:attrName>
                                        </p:attrNameLst>
                                      </p:cBhvr>
                                      <p:to>
                                        <p:strVal val="visible"/>
                                      </p:to>
                                    </p:set>
                                    <p:animEffect transition="in" filter="randombar(horizontal)">
                                      <p:cBhvr>
                                        <p:cTn id="27" dur="500"/>
                                        <p:tgtEl>
                                          <p:spTgt spid="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5">
                <p:cTn id="33" fill="hold" display="0">
                  <p:stCondLst>
                    <p:cond delay="indefinite"/>
                  </p:stCondLst>
                </p:cTn>
                <p:tgtEl>
                  <p:spTgt spid="2"/>
                </p:tgtEl>
              </p:cMediaNode>
            </p:video>
            <p:audio isNarration="1">
              <p:cMediaNode vol="80000" showWhenStopped="0">
                <p:cTn id="34" fill="hold" display="0">
                  <p:stCondLst>
                    <p:cond delay="indefinite"/>
                  </p:stCondLst>
                  <p:endCondLst>
                    <p:cond evt="onStopAudio" delay="0">
                      <p:tgtEl>
                        <p:sldTgt/>
                      </p:tgtEl>
                    </p:cond>
                  </p:endCondLst>
                </p:cTn>
                <p:tgtEl>
                  <p:spTgt spid="7"/>
                </p:tgtEl>
              </p:cMediaNode>
            </p:audio>
          </p:childTnLst>
        </p:cTn>
      </p:par>
    </p:tnLst>
  </p:timing>
  <p:extLst mod="1">
    <p:ext uri="{E180D4A7-C9FB-4DFB-919C-405C955672EB}">
      <p14:showEvtLst xmlns:p14="http://schemas.microsoft.com/office/powerpoint/2010/main">
        <p14:playEvt time="0" objId="2"/>
        <p14:stopEvt time="167834" objId="2"/>
      </p14:showEvtLst>
    </p:ext>
  </p:extLs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a:xfrm>
            <a:off x="0" y="762000"/>
            <a:ext cx="9144000" cy="51816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TextBox 22"/>
          <p:cNvSpPr txBox="1"/>
          <p:nvPr/>
        </p:nvSpPr>
        <p:spPr>
          <a:xfrm>
            <a:off x="276924" y="914400"/>
            <a:ext cx="8714676" cy="1295400"/>
          </a:xfrm>
          <a:prstGeom prst="rect">
            <a:avLst/>
          </a:prstGeom>
          <a:noFill/>
        </p:spPr>
        <p:txBody>
          <a:bodyPr wrap="square" lIns="91440" rtlCol="0">
            <a:normAutofit/>
          </a:bodyPr>
          <a:lstStyle/>
          <a:p>
            <a:pPr>
              <a:buClr>
                <a:prstClr val="black">
                  <a:lumMod val="50000"/>
                  <a:lumOff val="50000"/>
                </a:prstClr>
              </a:buClr>
              <a:buSzPct val="94000"/>
            </a:pPr>
            <a:r>
              <a:rPr lang="en-US" dirty="0" smtClean="0">
                <a:solidFill>
                  <a:prstClr val="black">
                    <a:lumMod val="75000"/>
                    <a:lumOff val="25000"/>
                  </a:prstClr>
                </a:solidFill>
              </a:rPr>
              <a:t>Big orders make for great deliveries, BUT,</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Many iterations required to randomly obtain a conforming vehicle volume</a:t>
            </a:r>
          </a:p>
          <a:p>
            <a:pPr>
              <a:buClr>
                <a:prstClr val="black">
                  <a:lumMod val="50000"/>
                  <a:lumOff val="50000"/>
                </a:prstClr>
              </a:buClr>
              <a:buSzPct val="94000"/>
            </a:pPr>
            <a:endParaRPr lang="en-US" dirty="0" smtClean="0">
              <a:solidFill>
                <a:prstClr val="black">
                  <a:lumMod val="75000"/>
                  <a:lumOff val="25000"/>
                </a:prstClr>
              </a:solidFill>
            </a:endParaRPr>
          </a:p>
          <a:p>
            <a:pPr>
              <a:buClr>
                <a:prstClr val="black">
                  <a:lumMod val="50000"/>
                  <a:lumOff val="50000"/>
                </a:prstClr>
              </a:buClr>
              <a:buSzPct val="94000"/>
            </a:pPr>
            <a:r>
              <a:rPr lang="en-US" dirty="0" smtClean="0">
                <a:solidFill>
                  <a:prstClr val="black">
                    <a:lumMod val="75000"/>
                    <a:lumOff val="25000"/>
                  </a:prstClr>
                </a:solidFill>
              </a:rPr>
              <a:t>Much easier to isolate big orders and fill up remaining vehicle volume with small orders</a:t>
            </a:r>
          </a:p>
        </p:txBody>
      </p:sp>
      <p:sp>
        <p:nvSpPr>
          <p:cNvPr id="24" name="TextBox 23"/>
          <p:cNvSpPr txBox="1"/>
          <p:nvPr/>
        </p:nvSpPr>
        <p:spPr>
          <a:xfrm>
            <a:off x="373566" y="152400"/>
            <a:ext cx="8313234" cy="685800"/>
          </a:xfrm>
          <a:prstGeom prst="rect">
            <a:avLst/>
          </a:prstGeom>
          <a:noFill/>
          <a:ln>
            <a:noFill/>
          </a:ln>
        </p:spPr>
        <p:txBody>
          <a:bodyPr wrap="square" tIns="0" bIns="0" rtlCol="0" anchor="b" anchorCtr="0">
            <a:normAutofit/>
          </a:bodyPr>
          <a:lstStyle/>
          <a:p>
            <a:r>
              <a:rPr lang="en-US" sz="4000" b="1" spc="-150" dirty="0" smtClean="0">
                <a:solidFill>
                  <a:schemeClr val="accent4">
                    <a:lumMod val="75000"/>
                  </a:schemeClr>
                </a:solidFill>
                <a:latin typeface="Arial" pitchFamily="34" charset="0"/>
                <a:cs typeface="Arial" pitchFamily="34" charset="0"/>
              </a:rPr>
              <a:t>Heuristic: </a:t>
            </a:r>
            <a:r>
              <a:rPr lang="en-US" sz="4000" b="1" spc="-150" dirty="0" smtClean="0">
                <a:solidFill>
                  <a:schemeClr val="bg1">
                    <a:lumMod val="65000"/>
                  </a:schemeClr>
                </a:solidFill>
                <a:latin typeface="Arial" pitchFamily="34" charset="0"/>
                <a:cs typeface="Arial" pitchFamily="34" charset="0"/>
              </a:rPr>
              <a:t>Large Order Initialization</a:t>
            </a:r>
            <a:endParaRPr lang="en-US" sz="4000" b="1" spc="-150" dirty="0">
              <a:solidFill>
                <a:schemeClr val="bg1">
                  <a:lumMod val="65000"/>
                </a:schemeClr>
              </a:solidFill>
              <a:latin typeface="Arial" pitchFamily="34" charset="0"/>
              <a:cs typeface="Arial" pitchFamily="34" charset="0"/>
            </a:endParaRPr>
          </a:p>
        </p:txBody>
      </p:sp>
      <p:pic>
        <p:nvPicPr>
          <p:cNvPr id="18" name="Picture 1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305800" y="6007240"/>
            <a:ext cx="838200" cy="838200"/>
          </a:xfrm>
          <a:prstGeom prst="rect">
            <a:avLst/>
          </a:prstGeom>
        </p:spPr>
      </p:pic>
      <p:pic>
        <p:nvPicPr>
          <p:cNvPr id="2" name="GAMovie.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457200" y="5988190"/>
            <a:ext cx="7353300" cy="87630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523984783"/>
              </p:ext>
            </p:extLst>
          </p:nvPr>
        </p:nvGraphicFramePr>
        <p:xfrm>
          <a:off x="533400" y="2438400"/>
          <a:ext cx="3505200" cy="1752597"/>
        </p:xfrm>
        <a:graphic>
          <a:graphicData uri="http://schemas.openxmlformats.org/drawingml/2006/table">
            <a:tbl>
              <a:tblPr>
                <a:tableStyleId>{5C22544A-7EE6-4342-B048-85BDC9FD1C3A}</a:tableStyleId>
              </a:tblPr>
              <a:tblGrid>
                <a:gridCol w="701040"/>
                <a:gridCol w="701040"/>
                <a:gridCol w="701040"/>
                <a:gridCol w="701040"/>
                <a:gridCol w="701040"/>
              </a:tblGrid>
              <a:tr h="250371">
                <a:tc>
                  <a:txBody>
                    <a:bodyPr/>
                    <a:lstStyle/>
                    <a:p>
                      <a:pPr algn="ctr" fontAlgn="b"/>
                      <a:r>
                        <a:rPr lang="en-US" sz="1400" b="1" u="none" strike="noStrike" dirty="0">
                          <a:effectLst/>
                        </a:rPr>
                        <a:t>Stop</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err="1" smtClean="0">
                          <a:effectLst/>
                        </a:rPr>
                        <a:t>Veh</a:t>
                      </a:r>
                      <a:r>
                        <a:rPr lang="en-US" sz="1400" b="1" u="none" strike="noStrike" dirty="0" smtClean="0">
                          <a:effectLst/>
                        </a:rPr>
                        <a:t> </a:t>
                      </a:r>
                      <a:r>
                        <a:rPr lang="en-US" sz="1400" b="1" u="none" strike="noStrike" dirty="0">
                          <a:effectLst/>
                        </a:rPr>
                        <a:t>1</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err="1" smtClean="0">
                          <a:effectLst/>
                        </a:rPr>
                        <a:t>Veh</a:t>
                      </a:r>
                      <a:r>
                        <a:rPr lang="en-US" sz="1400" b="1" u="none" strike="noStrike" dirty="0" smtClean="0">
                          <a:effectLst/>
                        </a:rPr>
                        <a:t> </a:t>
                      </a:r>
                      <a:r>
                        <a:rPr lang="en-US" sz="1400" b="1" u="none" strike="noStrike" dirty="0">
                          <a:effectLst/>
                        </a:rPr>
                        <a:t>2</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err="1" smtClean="0">
                          <a:effectLst/>
                        </a:rPr>
                        <a:t>Veh</a:t>
                      </a:r>
                      <a:r>
                        <a:rPr lang="en-US" sz="1400" b="1" u="none" strike="noStrike" dirty="0" smtClean="0">
                          <a:effectLst/>
                        </a:rPr>
                        <a:t> </a:t>
                      </a:r>
                      <a:r>
                        <a:rPr lang="en-US" sz="1400" b="1" u="none" strike="noStrike" dirty="0">
                          <a:effectLst/>
                        </a:rPr>
                        <a:t>3</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err="1" smtClean="0">
                          <a:effectLst/>
                        </a:rPr>
                        <a:t>Veh</a:t>
                      </a:r>
                      <a:r>
                        <a:rPr lang="en-US" sz="1400" b="1" u="none" strike="noStrike" dirty="0" smtClean="0">
                          <a:effectLst/>
                        </a:rPr>
                        <a:t> </a:t>
                      </a:r>
                      <a:r>
                        <a:rPr lang="en-US" sz="1400" b="1" u="none" strike="noStrike" dirty="0">
                          <a:effectLst/>
                        </a:rPr>
                        <a:t>4</a:t>
                      </a:r>
                      <a:endParaRPr lang="en-US" sz="1400" b="1" i="0" u="none" strike="noStrike" dirty="0">
                        <a:solidFill>
                          <a:srgbClr val="000000"/>
                        </a:solidFill>
                        <a:effectLst/>
                        <a:latin typeface="Calibri"/>
                      </a:endParaRPr>
                    </a:p>
                  </a:txBody>
                  <a:tcPr marL="9525" marR="9525" marT="9525" marB="0" anchor="b"/>
                </a:tc>
              </a:tr>
              <a:tr h="250371">
                <a:tc>
                  <a:txBody>
                    <a:bodyPr/>
                    <a:lstStyle/>
                    <a:p>
                      <a:pPr algn="r" fontAlgn="b"/>
                      <a:r>
                        <a:rPr lang="en-US" sz="1400" b="1" u="none" strike="noStrike" dirty="0">
                          <a:effectLst/>
                        </a:rPr>
                        <a:t>1</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dirty="0">
                          <a:effectLst/>
                        </a:rPr>
                        <a:t>195</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b="1" u="none" strike="noStrike" dirty="0">
                          <a:solidFill>
                            <a:schemeClr val="accent4">
                              <a:lumMod val="75000"/>
                            </a:schemeClr>
                          </a:solidFill>
                          <a:effectLst/>
                        </a:rPr>
                        <a:t>899</a:t>
                      </a:r>
                      <a:endParaRPr lang="en-US" sz="1400" b="1" i="0" u="none" strike="noStrike" dirty="0">
                        <a:solidFill>
                          <a:schemeClr val="accent4">
                            <a:lumMod val="75000"/>
                          </a:schemeClr>
                        </a:solidFill>
                        <a:effectLst/>
                        <a:latin typeface="Calibri"/>
                      </a:endParaRPr>
                    </a:p>
                  </a:txBody>
                  <a:tcPr marL="9525" marR="9525" marT="9525" marB="0" anchor="b"/>
                </a:tc>
                <a:tc>
                  <a:txBody>
                    <a:bodyPr/>
                    <a:lstStyle/>
                    <a:p>
                      <a:pPr algn="r" fontAlgn="b"/>
                      <a:r>
                        <a:rPr lang="en-US" sz="1400" u="none" strike="noStrike" dirty="0">
                          <a:effectLst/>
                        </a:rPr>
                        <a:t>550</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dirty="0">
                          <a:effectLst/>
                        </a:rPr>
                        <a:t>742</a:t>
                      </a:r>
                      <a:endParaRPr lang="en-US" sz="1400" b="0" i="0" u="none" strike="noStrike" dirty="0">
                        <a:solidFill>
                          <a:srgbClr val="000000"/>
                        </a:solidFill>
                        <a:effectLst/>
                        <a:latin typeface="Calibri"/>
                      </a:endParaRPr>
                    </a:p>
                  </a:txBody>
                  <a:tcPr marL="9525" marR="9525" marT="9525" marB="0" anchor="b"/>
                </a:tc>
              </a:tr>
              <a:tr h="250371">
                <a:tc>
                  <a:txBody>
                    <a:bodyPr/>
                    <a:lstStyle/>
                    <a:p>
                      <a:pPr algn="r" fontAlgn="b"/>
                      <a:r>
                        <a:rPr lang="en-US" sz="1400" b="1" u="none" strike="noStrike" dirty="0">
                          <a:effectLst/>
                        </a:rPr>
                        <a:t>2</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420</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b="1" u="none" strike="noStrike" dirty="0">
                          <a:solidFill>
                            <a:schemeClr val="accent2">
                              <a:lumMod val="75000"/>
                            </a:schemeClr>
                          </a:solidFill>
                          <a:effectLst/>
                        </a:rPr>
                        <a:t>350</a:t>
                      </a:r>
                      <a:endParaRPr lang="en-US" sz="1400" b="1" i="0" u="none" strike="noStrike" dirty="0">
                        <a:solidFill>
                          <a:schemeClr val="accent2">
                            <a:lumMod val="75000"/>
                          </a:schemeClr>
                        </a:solidFill>
                        <a:effectLst/>
                        <a:latin typeface="Calibri"/>
                      </a:endParaRPr>
                    </a:p>
                  </a:txBody>
                  <a:tcPr marL="9525" marR="9525" marT="9525" marB="0" anchor="b"/>
                </a:tc>
                <a:tc>
                  <a:txBody>
                    <a:bodyPr/>
                    <a:lstStyle/>
                    <a:p>
                      <a:pPr algn="r" fontAlgn="b"/>
                      <a:r>
                        <a:rPr lang="en-US" sz="1400" u="none" strike="noStrike" dirty="0">
                          <a:effectLst/>
                        </a:rPr>
                        <a:t>333</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500</a:t>
                      </a:r>
                      <a:endParaRPr lang="en-US" sz="1400" b="0" i="0" u="none" strike="noStrike">
                        <a:solidFill>
                          <a:srgbClr val="000000"/>
                        </a:solidFill>
                        <a:effectLst/>
                        <a:latin typeface="Calibri"/>
                      </a:endParaRPr>
                    </a:p>
                  </a:txBody>
                  <a:tcPr marL="9525" marR="9525" marT="9525" marB="0" anchor="b"/>
                </a:tc>
              </a:tr>
              <a:tr h="250371">
                <a:tc>
                  <a:txBody>
                    <a:bodyPr/>
                    <a:lstStyle/>
                    <a:p>
                      <a:pPr algn="r" fontAlgn="b"/>
                      <a:r>
                        <a:rPr lang="en-US" sz="1400" b="1" u="none" strike="noStrike" dirty="0">
                          <a:effectLst/>
                        </a:rPr>
                        <a:t>3</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555</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b="1" u="none" strike="noStrike" dirty="0">
                          <a:effectLst/>
                        </a:rPr>
                        <a:t>2850</a:t>
                      </a:r>
                      <a:endParaRPr lang="en-US" sz="1400" b="1" i="0" u="none" strike="noStrike" dirty="0">
                        <a:solidFill>
                          <a:srgbClr val="000000"/>
                        </a:solidFill>
                        <a:effectLst/>
                        <a:latin typeface="Calibri"/>
                      </a:endParaRPr>
                    </a:p>
                  </a:txBody>
                  <a:tcPr marL="9525" marR="9525" marT="9525" marB="0" anchor="b">
                    <a:solidFill>
                      <a:srgbClr val="F76D6D"/>
                    </a:solidFill>
                  </a:tcPr>
                </a:tc>
                <a:tc>
                  <a:txBody>
                    <a:bodyPr/>
                    <a:lstStyle/>
                    <a:p>
                      <a:pPr algn="r" fontAlgn="b"/>
                      <a:r>
                        <a:rPr lang="en-US" sz="1400" u="none" strike="noStrike" dirty="0">
                          <a:effectLst/>
                        </a:rPr>
                        <a:t>600</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160</a:t>
                      </a:r>
                      <a:endParaRPr lang="en-US" sz="1400" b="0" i="0" u="none" strike="noStrike">
                        <a:solidFill>
                          <a:srgbClr val="000000"/>
                        </a:solidFill>
                        <a:effectLst/>
                        <a:latin typeface="Calibri"/>
                      </a:endParaRPr>
                    </a:p>
                  </a:txBody>
                  <a:tcPr marL="9525" marR="9525" marT="9525" marB="0" anchor="b"/>
                </a:tc>
              </a:tr>
              <a:tr h="250371">
                <a:tc>
                  <a:txBody>
                    <a:bodyPr/>
                    <a:lstStyle/>
                    <a:p>
                      <a:pPr algn="r" fontAlgn="b"/>
                      <a:r>
                        <a:rPr lang="en-US" sz="1400" b="1" u="none" strike="noStrike" dirty="0">
                          <a:effectLst/>
                        </a:rPr>
                        <a:t>4</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300</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b="1" u="none" strike="noStrike" dirty="0">
                          <a:solidFill>
                            <a:srgbClr val="7030A0"/>
                          </a:solidFill>
                          <a:effectLst/>
                        </a:rPr>
                        <a:t>250</a:t>
                      </a:r>
                      <a:endParaRPr lang="en-US" sz="1400" b="1" i="0" u="none" strike="noStrike" dirty="0">
                        <a:solidFill>
                          <a:srgbClr val="7030A0"/>
                        </a:solidFill>
                        <a:effectLst/>
                        <a:latin typeface="Calibri"/>
                      </a:endParaRPr>
                    </a:p>
                  </a:txBody>
                  <a:tcPr marL="9525" marR="9525" marT="9525" marB="0" anchor="b"/>
                </a:tc>
                <a:tc>
                  <a:txBody>
                    <a:bodyPr/>
                    <a:lstStyle/>
                    <a:p>
                      <a:pPr algn="r" fontAlgn="b"/>
                      <a:r>
                        <a:rPr lang="en-US" sz="1400" u="none" strike="noStrike" dirty="0">
                          <a:effectLst/>
                        </a:rPr>
                        <a:t>386</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424</a:t>
                      </a:r>
                      <a:endParaRPr lang="en-US" sz="1400" b="0" i="0" u="none" strike="noStrike">
                        <a:solidFill>
                          <a:srgbClr val="000000"/>
                        </a:solidFill>
                        <a:effectLst/>
                        <a:latin typeface="Calibri"/>
                      </a:endParaRPr>
                    </a:p>
                  </a:txBody>
                  <a:tcPr marL="9525" marR="9525" marT="9525" marB="0" anchor="b"/>
                </a:tc>
              </a:tr>
              <a:tr h="250371">
                <a:tc>
                  <a:txBody>
                    <a:bodyPr/>
                    <a:lstStyle/>
                    <a:p>
                      <a:pPr algn="r" fontAlgn="b"/>
                      <a:r>
                        <a:rPr lang="en-US" sz="1400" b="1" u="none" strike="noStrike" dirty="0">
                          <a:effectLst/>
                        </a:rPr>
                        <a:t>5</a:t>
                      </a:r>
                      <a:endParaRPr lang="en-US" sz="1400" b="1" i="0" u="none" strike="noStrike" dirty="0">
                        <a:solidFill>
                          <a:srgbClr val="000000"/>
                        </a:solidFill>
                        <a:effectLst/>
                        <a:latin typeface="Calibri"/>
                      </a:endParaRPr>
                    </a:p>
                  </a:txBody>
                  <a:tcPr marL="9525" marR="9525" marT="9525" marB="0" anchor="b"/>
                </a:tc>
                <a:tc>
                  <a:txBody>
                    <a:bodyPr/>
                    <a:lstStyle/>
                    <a:p>
                      <a:pPr algn="l" fontAlgn="b"/>
                      <a:endParaRPr lang="en-US" sz="1400" b="0" i="0" u="none" strike="noStrike">
                        <a:solidFill>
                          <a:srgbClr val="000000"/>
                        </a:solidFill>
                        <a:effectLst/>
                        <a:latin typeface="Calibri"/>
                      </a:endParaRPr>
                    </a:p>
                  </a:txBody>
                  <a:tcPr marL="9525" marR="9525" marT="9525" marB="0" anchor="b"/>
                </a:tc>
                <a:tc>
                  <a:txBody>
                    <a:bodyPr/>
                    <a:lstStyle/>
                    <a:p>
                      <a:pPr algn="l" fontAlgn="b"/>
                      <a:endParaRPr lang="en-US" sz="1400" b="0" i="0" u="none" strike="noStrike">
                        <a:solidFill>
                          <a:srgbClr val="000000"/>
                        </a:solidFill>
                        <a:effectLst/>
                        <a:latin typeface="Calibri"/>
                      </a:endParaRPr>
                    </a:p>
                  </a:txBody>
                  <a:tcPr marL="9525" marR="9525" marT="9525" marB="0" anchor="b"/>
                </a:tc>
                <a:tc>
                  <a:txBody>
                    <a:bodyPr/>
                    <a:lstStyle/>
                    <a:p>
                      <a:pPr algn="l" fontAlgn="b"/>
                      <a:endParaRPr lang="en-US" sz="1400" b="0" i="0" u="none" strike="noStrike" dirty="0">
                        <a:solidFill>
                          <a:srgbClr val="000000"/>
                        </a:solidFill>
                        <a:effectLst/>
                        <a:latin typeface="Calibri"/>
                      </a:endParaRPr>
                    </a:p>
                  </a:txBody>
                  <a:tcPr marL="9525" marR="9525" marT="9525" marB="0" anchor="b"/>
                </a:tc>
                <a:tc>
                  <a:txBody>
                    <a:bodyPr/>
                    <a:lstStyle/>
                    <a:p>
                      <a:pPr algn="l" fontAlgn="b"/>
                      <a:endParaRPr lang="en-US" sz="1400" b="0" i="0" u="none" strike="noStrike" dirty="0">
                        <a:solidFill>
                          <a:srgbClr val="000000"/>
                        </a:solidFill>
                        <a:effectLst/>
                        <a:latin typeface="Calibri"/>
                      </a:endParaRPr>
                    </a:p>
                  </a:txBody>
                  <a:tcPr marL="9525" marR="9525" marT="9525" marB="0" anchor="b"/>
                </a:tc>
              </a:tr>
              <a:tr h="250371">
                <a:tc>
                  <a:txBody>
                    <a:bodyPr/>
                    <a:lstStyle/>
                    <a:p>
                      <a:pPr algn="r" fontAlgn="b"/>
                      <a:r>
                        <a:rPr lang="en-US" sz="1400" b="1" u="none" strike="noStrike" dirty="0">
                          <a:effectLst/>
                        </a:rPr>
                        <a:t>6</a:t>
                      </a:r>
                      <a:endParaRPr lang="en-US" sz="1400" b="1" i="0" u="none" strike="noStrike" dirty="0">
                        <a:solidFill>
                          <a:srgbClr val="000000"/>
                        </a:solidFill>
                        <a:effectLst/>
                        <a:latin typeface="Calibri"/>
                      </a:endParaRPr>
                    </a:p>
                  </a:txBody>
                  <a:tcPr marL="9525" marR="9525" marT="9525" marB="0" anchor="b"/>
                </a:tc>
                <a:tc>
                  <a:txBody>
                    <a:bodyPr/>
                    <a:lstStyle/>
                    <a:p>
                      <a:pPr algn="l" fontAlgn="b"/>
                      <a:endParaRPr lang="en-US" sz="1400" b="0" i="0" u="none" strike="noStrike">
                        <a:solidFill>
                          <a:srgbClr val="000000"/>
                        </a:solidFill>
                        <a:effectLst/>
                        <a:latin typeface="Calibri"/>
                      </a:endParaRPr>
                    </a:p>
                  </a:txBody>
                  <a:tcPr marL="9525" marR="9525" marT="9525" marB="0" anchor="b"/>
                </a:tc>
                <a:tc>
                  <a:txBody>
                    <a:bodyPr/>
                    <a:lstStyle/>
                    <a:p>
                      <a:pPr algn="l" fontAlgn="b"/>
                      <a:endParaRPr lang="en-US" sz="1400" b="0" i="0" u="none" strike="noStrike">
                        <a:solidFill>
                          <a:srgbClr val="000000"/>
                        </a:solidFill>
                        <a:effectLst/>
                        <a:latin typeface="Calibri"/>
                      </a:endParaRPr>
                    </a:p>
                  </a:txBody>
                  <a:tcPr marL="9525" marR="9525" marT="9525" marB="0" anchor="b"/>
                </a:tc>
                <a:tc>
                  <a:txBody>
                    <a:bodyPr/>
                    <a:lstStyle/>
                    <a:p>
                      <a:pPr algn="l" fontAlgn="b"/>
                      <a:endParaRPr lang="en-US" sz="1400" b="0" i="0" u="none" strike="noStrike">
                        <a:solidFill>
                          <a:srgbClr val="000000"/>
                        </a:solidFill>
                        <a:effectLst/>
                        <a:latin typeface="Calibri"/>
                      </a:endParaRPr>
                    </a:p>
                  </a:txBody>
                  <a:tcPr marL="9525" marR="9525" marT="9525" marB="0" anchor="b"/>
                </a:tc>
                <a:tc>
                  <a:txBody>
                    <a:bodyPr/>
                    <a:lstStyle/>
                    <a:p>
                      <a:pPr algn="l" fontAlgn="b"/>
                      <a:endParaRPr lang="en-US" sz="1400" b="0" i="0" u="none" strike="noStrike" dirty="0">
                        <a:solidFill>
                          <a:srgbClr val="000000"/>
                        </a:solidFill>
                        <a:effectLst/>
                        <a:latin typeface="Calibri"/>
                      </a:endParaRPr>
                    </a:p>
                  </a:txBody>
                  <a:tcPr marL="9525" marR="9525" marT="9525"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77970085"/>
              </p:ext>
            </p:extLst>
          </p:nvPr>
        </p:nvGraphicFramePr>
        <p:xfrm>
          <a:off x="4749102" y="2438400"/>
          <a:ext cx="3632900" cy="1752597"/>
        </p:xfrm>
        <a:graphic>
          <a:graphicData uri="http://schemas.openxmlformats.org/drawingml/2006/table">
            <a:tbl>
              <a:tblPr>
                <a:tableStyleId>{5C22544A-7EE6-4342-B048-85BDC9FD1C3A}</a:tableStyleId>
              </a:tblPr>
              <a:tblGrid>
                <a:gridCol w="726580"/>
                <a:gridCol w="726580"/>
                <a:gridCol w="726580"/>
                <a:gridCol w="726580"/>
                <a:gridCol w="726580"/>
              </a:tblGrid>
              <a:tr h="250371">
                <a:tc>
                  <a:txBody>
                    <a:bodyPr/>
                    <a:lstStyle/>
                    <a:p>
                      <a:pPr algn="ctr" fontAlgn="b"/>
                      <a:r>
                        <a:rPr lang="en-US" sz="1400" b="1" u="none" strike="noStrike" dirty="0">
                          <a:effectLst/>
                        </a:rPr>
                        <a:t>Stop</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err="1" smtClean="0">
                          <a:effectLst/>
                        </a:rPr>
                        <a:t>Veh</a:t>
                      </a:r>
                      <a:r>
                        <a:rPr lang="en-US" sz="1400" b="1" u="none" strike="noStrike" dirty="0" smtClean="0">
                          <a:effectLst/>
                        </a:rPr>
                        <a:t> </a:t>
                      </a:r>
                      <a:r>
                        <a:rPr lang="en-US" sz="1400" b="1" u="none" strike="noStrike" dirty="0">
                          <a:effectLst/>
                        </a:rPr>
                        <a:t>1</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err="1" smtClean="0">
                          <a:effectLst/>
                        </a:rPr>
                        <a:t>Veh</a:t>
                      </a:r>
                      <a:r>
                        <a:rPr lang="en-US" sz="1400" b="1" u="none" strike="noStrike" dirty="0" smtClean="0">
                          <a:effectLst/>
                        </a:rPr>
                        <a:t> </a:t>
                      </a:r>
                      <a:r>
                        <a:rPr lang="en-US" sz="1400" b="1" u="none" strike="noStrike" dirty="0">
                          <a:effectLst/>
                        </a:rPr>
                        <a:t>2</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err="1" smtClean="0">
                          <a:effectLst/>
                        </a:rPr>
                        <a:t>Veh</a:t>
                      </a:r>
                      <a:r>
                        <a:rPr lang="en-US" sz="1400" b="1" u="none" strike="noStrike" dirty="0" smtClean="0">
                          <a:effectLst/>
                        </a:rPr>
                        <a:t> </a:t>
                      </a:r>
                      <a:r>
                        <a:rPr lang="en-US" sz="1400" b="1" u="none" strike="noStrike" dirty="0">
                          <a:effectLst/>
                        </a:rPr>
                        <a:t>3</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err="1" smtClean="0">
                          <a:effectLst/>
                        </a:rPr>
                        <a:t>Veh</a:t>
                      </a:r>
                      <a:r>
                        <a:rPr lang="en-US" sz="1400" b="1" u="none" strike="noStrike" dirty="0" smtClean="0">
                          <a:effectLst/>
                        </a:rPr>
                        <a:t> 4</a:t>
                      </a:r>
                      <a:endParaRPr lang="en-US" sz="1400" b="1" i="0" u="none" strike="noStrike" dirty="0">
                        <a:solidFill>
                          <a:srgbClr val="000000"/>
                        </a:solidFill>
                        <a:effectLst/>
                        <a:latin typeface="Calibri"/>
                      </a:endParaRPr>
                    </a:p>
                  </a:txBody>
                  <a:tcPr marL="9525" marR="9525" marT="9525" marB="0" anchor="b"/>
                </a:tc>
              </a:tr>
              <a:tr h="250371">
                <a:tc>
                  <a:txBody>
                    <a:bodyPr/>
                    <a:lstStyle/>
                    <a:p>
                      <a:pPr algn="r" fontAlgn="b"/>
                      <a:r>
                        <a:rPr lang="en-US" sz="1400" b="1" u="none" strike="noStrike" dirty="0">
                          <a:effectLst/>
                        </a:rPr>
                        <a:t>1</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dirty="0">
                          <a:effectLst/>
                        </a:rPr>
                        <a:t>195</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b="1" u="none" strike="noStrike" dirty="0">
                          <a:effectLst/>
                        </a:rPr>
                        <a:t>2850</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dirty="0">
                          <a:effectLst/>
                        </a:rPr>
                        <a:t>550</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742</a:t>
                      </a:r>
                      <a:endParaRPr lang="en-US" sz="1400" b="0" i="0" u="none" strike="noStrike">
                        <a:solidFill>
                          <a:srgbClr val="000000"/>
                        </a:solidFill>
                        <a:effectLst/>
                        <a:latin typeface="Calibri"/>
                      </a:endParaRPr>
                    </a:p>
                  </a:txBody>
                  <a:tcPr marL="9525" marR="9525" marT="9525" marB="0" anchor="b"/>
                </a:tc>
              </a:tr>
              <a:tr h="250371">
                <a:tc>
                  <a:txBody>
                    <a:bodyPr/>
                    <a:lstStyle/>
                    <a:p>
                      <a:pPr algn="r" fontAlgn="b"/>
                      <a:r>
                        <a:rPr lang="en-US" sz="1400" b="1" u="none" strike="noStrike" dirty="0">
                          <a:effectLst/>
                        </a:rPr>
                        <a:t>2</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dirty="0">
                          <a:effectLst/>
                        </a:rPr>
                        <a:t>420</a:t>
                      </a:r>
                      <a:endParaRPr lang="en-US" sz="1400" b="0" i="0" u="none" strike="noStrike" dirty="0">
                        <a:solidFill>
                          <a:srgbClr val="000000"/>
                        </a:solidFill>
                        <a:effectLst/>
                        <a:latin typeface="Calibri"/>
                      </a:endParaRPr>
                    </a:p>
                  </a:txBody>
                  <a:tcPr marL="9525" marR="9525" marT="9525" marB="0" anchor="b"/>
                </a:tc>
                <a:tc>
                  <a:txBody>
                    <a:bodyPr/>
                    <a:lstStyle/>
                    <a:p>
                      <a:pPr algn="l" fontAlgn="b"/>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333</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dirty="0">
                          <a:effectLst/>
                        </a:rPr>
                        <a:t>500</a:t>
                      </a:r>
                      <a:endParaRPr lang="en-US" sz="1400" b="0" i="0" u="none" strike="noStrike" dirty="0">
                        <a:solidFill>
                          <a:srgbClr val="000000"/>
                        </a:solidFill>
                        <a:effectLst/>
                        <a:latin typeface="Calibri"/>
                      </a:endParaRPr>
                    </a:p>
                  </a:txBody>
                  <a:tcPr marL="9525" marR="9525" marT="9525" marB="0" anchor="b"/>
                </a:tc>
              </a:tr>
              <a:tr h="250371">
                <a:tc>
                  <a:txBody>
                    <a:bodyPr/>
                    <a:lstStyle/>
                    <a:p>
                      <a:pPr algn="r" fontAlgn="b"/>
                      <a:r>
                        <a:rPr lang="en-US" sz="1400" b="1" u="none" strike="noStrike" dirty="0">
                          <a:effectLst/>
                        </a:rPr>
                        <a:t>3</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555</a:t>
                      </a:r>
                      <a:endParaRPr lang="en-US" sz="1400" b="0" i="0" u="none" strike="noStrike">
                        <a:solidFill>
                          <a:srgbClr val="000000"/>
                        </a:solidFill>
                        <a:effectLst/>
                        <a:latin typeface="Calibri"/>
                      </a:endParaRPr>
                    </a:p>
                  </a:txBody>
                  <a:tcPr marL="9525" marR="9525" marT="9525" marB="0" anchor="b"/>
                </a:tc>
                <a:tc>
                  <a:txBody>
                    <a:bodyPr/>
                    <a:lstStyle/>
                    <a:p>
                      <a:pPr algn="l" fontAlgn="b"/>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dirty="0">
                          <a:effectLst/>
                        </a:rPr>
                        <a:t>600</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160</a:t>
                      </a:r>
                      <a:endParaRPr lang="en-US" sz="1400" b="0" i="0" u="none" strike="noStrike">
                        <a:solidFill>
                          <a:srgbClr val="000000"/>
                        </a:solidFill>
                        <a:effectLst/>
                        <a:latin typeface="Calibri"/>
                      </a:endParaRPr>
                    </a:p>
                  </a:txBody>
                  <a:tcPr marL="9525" marR="9525" marT="9525" marB="0" anchor="b"/>
                </a:tc>
              </a:tr>
              <a:tr h="250371">
                <a:tc>
                  <a:txBody>
                    <a:bodyPr/>
                    <a:lstStyle/>
                    <a:p>
                      <a:pPr algn="r" fontAlgn="b"/>
                      <a:r>
                        <a:rPr lang="en-US" sz="1400" b="1" u="none" strike="noStrike" dirty="0">
                          <a:effectLst/>
                        </a:rPr>
                        <a:t>4</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300</a:t>
                      </a:r>
                      <a:endParaRPr lang="en-US" sz="1400" b="0" i="0" u="none" strike="noStrike">
                        <a:solidFill>
                          <a:srgbClr val="000000"/>
                        </a:solidFill>
                        <a:effectLst/>
                        <a:latin typeface="Calibri"/>
                      </a:endParaRPr>
                    </a:p>
                  </a:txBody>
                  <a:tcPr marL="9525" marR="9525" marT="9525" marB="0" anchor="b"/>
                </a:tc>
                <a:tc>
                  <a:txBody>
                    <a:bodyPr/>
                    <a:lstStyle/>
                    <a:p>
                      <a:pPr algn="l" fontAlgn="b"/>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dirty="0">
                          <a:effectLst/>
                        </a:rPr>
                        <a:t>386</a:t>
                      </a:r>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424</a:t>
                      </a:r>
                      <a:endParaRPr lang="en-US" sz="1400" b="0" i="0" u="none" strike="noStrike">
                        <a:solidFill>
                          <a:srgbClr val="000000"/>
                        </a:solidFill>
                        <a:effectLst/>
                        <a:latin typeface="Calibri"/>
                      </a:endParaRPr>
                    </a:p>
                  </a:txBody>
                  <a:tcPr marL="9525" marR="9525" marT="9525" marB="0" anchor="b"/>
                </a:tc>
              </a:tr>
              <a:tr h="250371">
                <a:tc>
                  <a:txBody>
                    <a:bodyPr/>
                    <a:lstStyle/>
                    <a:p>
                      <a:pPr algn="r" fontAlgn="b"/>
                      <a:r>
                        <a:rPr lang="en-US" sz="1400" b="1" u="none" strike="noStrike" dirty="0">
                          <a:effectLst/>
                        </a:rPr>
                        <a:t>5</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b="1" u="none" strike="noStrike" dirty="0">
                          <a:solidFill>
                            <a:schemeClr val="accent2">
                              <a:lumMod val="75000"/>
                            </a:schemeClr>
                          </a:solidFill>
                          <a:effectLst/>
                        </a:rPr>
                        <a:t>350</a:t>
                      </a:r>
                      <a:endParaRPr lang="en-US" sz="1400" b="1" i="0" u="none" strike="noStrike" dirty="0">
                        <a:solidFill>
                          <a:schemeClr val="accent2">
                            <a:lumMod val="75000"/>
                          </a:schemeClr>
                        </a:solidFill>
                        <a:effectLst/>
                        <a:latin typeface="Calibri"/>
                      </a:endParaRPr>
                    </a:p>
                  </a:txBody>
                  <a:tcPr marL="9525" marR="9525" marT="9525" marB="0" anchor="b"/>
                </a:tc>
                <a:tc>
                  <a:txBody>
                    <a:bodyPr/>
                    <a:lstStyle/>
                    <a:p>
                      <a:pPr algn="l" fontAlgn="b"/>
                      <a:endParaRPr lang="en-US" sz="1400" b="0" i="0" u="none" strike="noStrike" dirty="0">
                        <a:solidFill>
                          <a:srgbClr val="000000"/>
                        </a:solidFill>
                        <a:effectLst/>
                        <a:latin typeface="Calibri"/>
                      </a:endParaRPr>
                    </a:p>
                  </a:txBody>
                  <a:tcPr marL="9525" marR="9525" marT="9525" marB="0" anchor="b"/>
                </a:tc>
                <a:tc>
                  <a:txBody>
                    <a:bodyPr/>
                    <a:lstStyle/>
                    <a:p>
                      <a:pPr algn="r" fontAlgn="b"/>
                      <a:r>
                        <a:rPr lang="en-US" sz="1400" b="1" u="none" strike="noStrike" dirty="0">
                          <a:solidFill>
                            <a:schemeClr val="accent4">
                              <a:lumMod val="75000"/>
                            </a:schemeClr>
                          </a:solidFill>
                          <a:effectLst/>
                        </a:rPr>
                        <a:t>899</a:t>
                      </a:r>
                      <a:endParaRPr lang="en-US" sz="1400" b="1" i="0" u="none" strike="noStrike" dirty="0">
                        <a:solidFill>
                          <a:schemeClr val="accent4">
                            <a:lumMod val="75000"/>
                          </a:schemeClr>
                        </a:solidFill>
                        <a:effectLst/>
                        <a:latin typeface="Calibri"/>
                      </a:endParaRPr>
                    </a:p>
                  </a:txBody>
                  <a:tcPr marL="9525" marR="9525" marT="9525" marB="0" anchor="b"/>
                </a:tc>
                <a:tc>
                  <a:txBody>
                    <a:bodyPr/>
                    <a:lstStyle/>
                    <a:p>
                      <a:pPr algn="r" fontAlgn="b"/>
                      <a:r>
                        <a:rPr lang="en-US" sz="1400" b="1" u="none" strike="noStrike" dirty="0">
                          <a:solidFill>
                            <a:srgbClr val="7030A0"/>
                          </a:solidFill>
                          <a:effectLst/>
                        </a:rPr>
                        <a:t>250</a:t>
                      </a:r>
                      <a:endParaRPr lang="en-US" sz="1400" b="1" i="0" u="none" strike="noStrike" dirty="0">
                        <a:solidFill>
                          <a:srgbClr val="7030A0"/>
                        </a:solidFill>
                        <a:effectLst/>
                        <a:latin typeface="Calibri"/>
                      </a:endParaRPr>
                    </a:p>
                  </a:txBody>
                  <a:tcPr marL="9525" marR="9525" marT="9525" marB="0" anchor="b"/>
                </a:tc>
              </a:tr>
              <a:tr h="250371">
                <a:tc>
                  <a:txBody>
                    <a:bodyPr/>
                    <a:lstStyle/>
                    <a:p>
                      <a:pPr algn="r" fontAlgn="b"/>
                      <a:r>
                        <a:rPr lang="en-US" sz="1400" b="1" u="none" strike="noStrike" dirty="0">
                          <a:effectLst/>
                        </a:rPr>
                        <a:t>6</a:t>
                      </a:r>
                      <a:endParaRPr lang="en-US" sz="1400" b="1" i="0" u="none" strike="noStrike" dirty="0">
                        <a:solidFill>
                          <a:srgbClr val="000000"/>
                        </a:solidFill>
                        <a:effectLst/>
                        <a:latin typeface="Calibri"/>
                      </a:endParaRPr>
                    </a:p>
                  </a:txBody>
                  <a:tcPr marL="9525" marR="9525" marT="9525" marB="0" anchor="b"/>
                </a:tc>
                <a:tc>
                  <a:txBody>
                    <a:bodyPr/>
                    <a:lstStyle/>
                    <a:p>
                      <a:pPr algn="l" fontAlgn="b"/>
                      <a:endParaRPr lang="en-US" sz="1400" b="0" i="0" u="none" strike="noStrike" dirty="0">
                        <a:solidFill>
                          <a:srgbClr val="000000"/>
                        </a:solidFill>
                        <a:effectLst/>
                        <a:latin typeface="Calibri"/>
                      </a:endParaRPr>
                    </a:p>
                  </a:txBody>
                  <a:tcPr marL="9525" marR="9525" marT="9525" marB="0" anchor="b"/>
                </a:tc>
                <a:tc>
                  <a:txBody>
                    <a:bodyPr/>
                    <a:lstStyle/>
                    <a:p>
                      <a:pPr algn="l" fontAlgn="b"/>
                      <a:endParaRPr lang="en-US" sz="1400" b="0" i="0" u="none" strike="noStrike">
                        <a:solidFill>
                          <a:srgbClr val="000000"/>
                        </a:solidFill>
                        <a:effectLst/>
                        <a:latin typeface="Calibri"/>
                      </a:endParaRPr>
                    </a:p>
                  </a:txBody>
                  <a:tcPr marL="9525" marR="9525" marT="9525" marB="0" anchor="b"/>
                </a:tc>
                <a:tc>
                  <a:txBody>
                    <a:bodyPr/>
                    <a:lstStyle/>
                    <a:p>
                      <a:pPr algn="l" fontAlgn="b"/>
                      <a:endParaRPr lang="en-US" sz="1400" b="0" i="0" u="none" strike="noStrike">
                        <a:solidFill>
                          <a:srgbClr val="000000"/>
                        </a:solidFill>
                        <a:effectLst/>
                        <a:latin typeface="Calibri"/>
                      </a:endParaRPr>
                    </a:p>
                  </a:txBody>
                  <a:tcPr marL="9525" marR="9525" marT="9525" marB="0" anchor="b"/>
                </a:tc>
                <a:tc>
                  <a:txBody>
                    <a:bodyPr/>
                    <a:lstStyle/>
                    <a:p>
                      <a:pPr algn="l" fontAlgn="b"/>
                      <a:endParaRPr lang="en-US" sz="1400" b="0" i="0" u="none" strike="noStrike" dirty="0">
                        <a:solidFill>
                          <a:srgbClr val="000000"/>
                        </a:solidFill>
                        <a:effectLst/>
                        <a:latin typeface="Calibri"/>
                      </a:endParaRPr>
                    </a:p>
                  </a:txBody>
                  <a:tcPr marL="9525" marR="9525" marT="9525" marB="0" anchor="b"/>
                </a:tc>
              </a:tr>
            </a:tbl>
          </a:graphicData>
        </a:graphic>
      </p:graphicFrame>
      <p:sp>
        <p:nvSpPr>
          <p:cNvPr id="6" name="Right Arrow 5"/>
          <p:cNvSpPr/>
          <p:nvPr/>
        </p:nvSpPr>
        <p:spPr>
          <a:xfrm>
            <a:off x="4133850" y="2971800"/>
            <a:ext cx="51435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udio 10">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01099982"/>
      </p:ext>
    </p:extLst>
  </p:cSld>
  <p:clrMapOvr>
    <a:masterClrMapping/>
  </p:clrMapOvr>
  <mc:AlternateContent xmlns:mc="http://schemas.openxmlformats.org/markup-compatibility/2006" xmlns:p14="http://schemas.microsoft.com/office/powerpoint/2010/main">
    <mc:Choice Requires="p14">
      <p:transition spd="slow" p14:dur="1500" advTm="131000"/>
    </mc:Choice>
    <mc:Fallback xmlns="">
      <p:transition spd="slow" advTm="13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 presetClass="mediacall" presetSubtype="0" fill="hold" nodeType="withEffect">
                                  <p:stCondLst>
                                    <p:cond delay="0"/>
                                  </p:stCondLst>
                                  <p:childTnLst>
                                    <p:cmd type="call" cmd="play">
                                      <p:cBhvr>
                                        <p:cTn id="8" dur="1"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wipe(down)">
                                      <p:cBhvr>
                                        <p:cTn id="22" dur="580">
                                          <p:stCondLst>
                                            <p:cond delay="0"/>
                                          </p:stCondLst>
                                        </p:cTn>
                                        <p:tgtEl>
                                          <p:spTgt spid="23">
                                            <p:txEl>
                                              <p:pRg st="3" end="3"/>
                                            </p:txEl>
                                          </p:spTgt>
                                        </p:tgtEl>
                                      </p:cBhvr>
                                    </p:animEffect>
                                    <p:anim calcmode="lin" valueType="num">
                                      <p:cBhvr>
                                        <p:cTn id="23" dur="1822" tmFilter="0,0; 0.14,0.36; 0.43,0.73; 0.71,0.91; 1.0,1.0">
                                          <p:stCondLst>
                                            <p:cond delay="0"/>
                                          </p:stCondLst>
                                        </p:cTn>
                                        <p:tgtEl>
                                          <p:spTgt spid="23">
                                            <p:txEl>
                                              <p:pRg st="3" end="3"/>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23">
                                            <p:txEl>
                                              <p:pRg st="3" end="3"/>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23">
                                            <p:txEl>
                                              <p:pRg st="3" end="3"/>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23">
                                            <p:txEl>
                                              <p:pRg st="3" end="3"/>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23">
                                            <p:txEl>
                                              <p:pRg st="3" end="3"/>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23">
                                            <p:txEl>
                                              <p:pRg st="3" end="3"/>
                                            </p:txEl>
                                          </p:spTgt>
                                        </p:tgtEl>
                                      </p:cBhvr>
                                      <p:to x="100000" y="60000"/>
                                    </p:animScale>
                                    <p:animScale>
                                      <p:cBhvr>
                                        <p:cTn id="29" dur="166" decel="50000">
                                          <p:stCondLst>
                                            <p:cond delay="676"/>
                                          </p:stCondLst>
                                        </p:cTn>
                                        <p:tgtEl>
                                          <p:spTgt spid="23">
                                            <p:txEl>
                                              <p:pRg st="3" end="3"/>
                                            </p:txEl>
                                          </p:spTgt>
                                        </p:tgtEl>
                                      </p:cBhvr>
                                      <p:to x="100000" y="100000"/>
                                    </p:animScale>
                                    <p:animScale>
                                      <p:cBhvr>
                                        <p:cTn id="30" dur="26">
                                          <p:stCondLst>
                                            <p:cond delay="1312"/>
                                          </p:stCondLst>
                                        </p:cTn>
                                        <p:tgtEl>
                                          <p:spTgt spid="23">
                                            <p:txEl>
                                              <p:pRg st="3" end="3"/>
                                            </p:txEl>
                                          </p:spTgt>
                                        </p:tgtEl>
                                      </p:cBhvr>
                                      <p:to x="100000" y="80000"/>
                                    </p:animScale>
                                    <p:animScale>
                                      <p:cBhvr>
                                        <p:cTn id="31" dur="166" decel="50000">
                                          <p:stCondLst>
                                            <p:cond delay="1338"/>
                                          </p:stCondLst>
                                        </p:cTn>
                                        <p:tgtEl>
                                          <p:spTgt spid="23">
                                            <p:txEl>
                                              <p:pRg st="3" end="3"/>
                                            </p:txEl>
                                          </p:spTgt>
                                        </p:tgtEl>
                                      </p:cBhvr>
                                      <p:to x="100000" y="100000"/>
                                    </p:animScale>
                                    <p:animScale>
                                      <p:cBhvr>
                                        <p:cTn id="32" dur="26">
                                          <p:stCondLst>
                                            <p:cond delay="1642"/>
                                          </p:stCondLst>
                                        </p:cTn>
                                        <p:tgtEl>
                                          <p:spTgt spid="23">
                                            <p:txEl>
                                              <p:pRg st="3" end="3"/>
                                            </p:txEl>
                                          </p:spTgt>
                                        </p:tgtEl>
                                      </p:cBhvr>
                                      <p:to x="100000" y="90000"/>
                                    </p:animScale>
                                    <p:animScale>
                                      <p:cBhvr>
                                        <p:cTn id="33" dur="166" decel="50000">
                                          <p:stCondLst>
                                            <p:cond delay="1668"/>
                                          </p:stCondLst>
                                        </p:cTn>
                                        <p:tgtEl>
                                          <p:spTgt spid="23">
                                            <p:txEl>
                                              <p:pRg st="3" end="3"/>
                                            </p:txEl>
                                          </p:spTgt>
                                        </p:tgtEl>
                                      </p:cBhvr>
                                      <p:to x="100000" y="100000"/>
                                    </p:animScale>
                                    <p:animScale>
                                      <p:cBhvr>
                                        <p:cTn id="34" dur="26">
                                          <p:stCondLst>
                                            <p:cond delay="1808"/>
                                          </p:stCondLst>
                                        </p:cTn>
                                        <p:tgtEl>
                                          <p:spTgt spid="23">
                                            <p:txEl>
                                              <p:pRg st="3" end="3"/>
                                            </p:txEl>
                                          </p:spTgt>
                                        </p:tgtEl>
                                      </p:cBhvr>
                                      <p:to x="100000" y="95000"/>
                                    </p:animScale>
                                    <p:animScale>
                                      <p:cBhvr>
                                        <p:cTn id="35" dur="166" decel="50000">
                                          <p:stCondLst>
                                            <p:cond delay="1834"/>
                                          </p:stCondLst>
                                        </p:cTn>
                                        <p:tgtEl>
                                          <p:spTgt spid="23">
                                            <p:txEl>
                                              <p:pRg st="3" end="3"/>
                                            </p:txEl>
                                          </p:spTgt>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randombar(horizontal)">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randombar(horizontal)">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randombar(horizontal)">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numSld="4">
                <p:cTn id="51" fill="hold" display="0">
                  <p:stCondLst>
                    <p:cond delay="indefinite"/>
                  </p:stCondLst>
                </p:cTn>
                <p:tgtEl>
                  <p:spTgt spid="2"/>
                </p:tgtEl>
              </p:cMediaNode>
            </p:video>
            <p:audio isNarration="1">
              <p:cMediaNode vol="80000" showWhenStopped="0">
                <p:cTn id="52" fill="hold" display="0">
                  <p:stCondLst>
                    <p:cond delay="indefinite"/>
                  </p:stCondLst>
                  <p:endCondLst>
                    <p:cond evt="onStopAudio" delay="0">
                      <p:tgtEl>
                        <p:sldTgt/>
                      </p:tgtEl>
                    </p:cond>
                  </p:endCondLst>
                </p:cTn>
                <p:tgtEl>
                  <p:spTgt spid="11"/>
                </p:tgtEl>
              </p:cMediaNode>
            </p:audio>
          </p:childTnLst>
        </p:cTn>
      </p:par>
    </p:tnLst>
    <p:bldLst>
      <p:bldP spid="6" grpId="0" animBg="1"/>
    </p:bldLst>
  </p:timing>
  <p:extLst mod="1">
    <p:ext uri="{E180D4A7-C9FB-4DFB-919C-405C955672EB}">
      <p14:showEvtLst xmlns:p14="http://schemas.microsoft.com/office/powerpoint/2010/main">
        <p14:playEvt time="0" objId="2"/>
        <p14:stopEvt time="129875" objId="2"/>
      </p14:showEvtLst>
    </p:ext>
  </p:extLs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a:xfrm>
            <a:off x="0" y="762000"/>
            <a:ext cx="9144000" cy="51816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TextBox 22"/>
          <p:cNvSpPr txBox="1"/>
          <p:nvPr/>
        </p:nvSpPr>
        <p:spPr>
          <a:xfrm>
            <a:off x="276924" y="914400"/>
            <a:ext cx="7952676" cy="4191000"/>
          </a:xfrm>
          <a:prstGeom prst="rect">
            <a:avLst/>
          </a:prstGeom>
          <a:noFill/>
        </p:spPr>
        <p:txBody>
          <a:bodyPr wrap="square" lIns="91440" rtlCol="0">
            <a:normAutofit/>
          </a:bodyPr>
          <a:lstStyle/>
          <a:p>
            <a:pPr>
              <a:buClr>
                <a:prstClr val="black">
                  <a:lumMod val="50000"/>
                  <a:lumOff val="50000"/>
                </a:prstClr>
              </a:buClr>
              <a:buSzPct val="94000"/>
            </a:pPr>
            <a:r>
              <a:rPr lang="en-US" sz="2400" b="1" dirty="0" smtClean="0">
                <a:solidFill>
                  <a:prstClr val="black">
                    <a:lumMod val="75000"/>
                    <a:lumOff val="25000"/>
                  </a:prstClr>
                </a:solidFill>
              </a:rPr>
              <a:t>Big benefits from placing multiple orders together</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No extra mileage – free order!</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Packages consolidated for unloading – free for small aggregates!</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Reduces complexity for the routes</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Speeds the optimization process</a:t>
            </a:r>
          </a:p>
          <a:p>
            <a:pPr marL="174625" indent="-174625">
              <a:buClr>
                <a:prstClr val="black">
                  <a:lumMod val="50000"/>
                  <a:lumOff val="50000"/>
                </a:prstClr>
              </a:buClr>
              <a:buSzPct val="94000"/>
              <a:buFont typeface="Calibri" pitchFamily="34" charset="0"/>
              <a:buChar char="»"/>
            </a:pPr>
            <a:endParaRPr lang="en-US" dirty="0">
              <a:solidFill>
                <a:prstClr val="black">
                  <a:lumMod val="75000"/>
                  <a:lumOff val="25000"/>
                </a:prstClr>
              </a:solidFill>
            </a:endParaRPr>
          </a:p>
          <a:p>
            <a:pPr>
              <a:buClr>
                <a:prstClr val="black">
                  <a:lumMod val="50000"/>
                  <a:lumOff val="50000"/>
                </a:prstClr>
              </a:buClr>
              <a:buSzPct val="94000"/>
            </a:pPr>
            <a:r>
              <a:rPr lang="en-US" sz="2400" b="1" dirty="0" smtClean="0">
                <a:solidFill>
                  <a:prstClr val="black">
                    <a:lumMod val="75000"/>
                    <a:lumOff val="25000"/>
                  </a:prstClr>
                </a:solidFill>
              </a:rPr>
              <a:t>Implementation</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Not a hard and fast initialization or rule</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Takes the form of mutation which optimizes slowly with randomness</a:t>
            </a:r>
          </a:p>
          <a:p>
            <a:pPr marL="174625" indent="-174625">
              <a:buClr>
                <a:prstClr val="black">
                  <a:lumMod val="50000"/>
                  <a:lumOff val="50000"/>
                </a:prstClr>
              </a:buClr>
              <a:buSzPct val="94000"/>
              <a:buFont typeface="Calibri" pitchFamily="34" charset="0"/>
              <a:buChar char="»"/>
            </a:pPr>
            <a:endParaRPr lang="en-US" dirty="0" smtClean="0">
              <a:solidFill>
                <a:prstClr val="black">
                  <a:lumMod val="75000"/>
                  <a:lumOff val="25000"/>
                </a:prstClr>
              </a:solidFill>
            </a:endParaRPr>
          </a:p>
        </p:txBody>
      </p:sp>
      <p:sp>
        <p:nvSpPr>
          <p:cNvPr id="24" name="TextBox 23"/>
          <p:cNvSpPr txBox="1"/>
          <p:nvPr/>
        </p:nvSpPr>
        <p:spPr>
          <a:xfrm>
            <a:off x="373566" y="152400"/>
            <a:ext cx="8313234" cy="685800"/>
          </a:xfrm>
          <a:prstGeom prst="rect">
            <a:avLst/>
          </a:prstGeom>
          <a:noFill/>
          <a:ln>
            <a:noFill/>
          </a:ln>
        </p:spPr>
        <p:txBody>
          <a:bodyPr wrap="square" tIns="0" bIns="0" rtlCol="0" anchor="b" anchorCtr="0">
            <a:normAutofit/>
          </a:bodyPr>
          <a:lstStyle/>
          <a:p>
            <a:r>
              <a:rPr lang="en-US" sz="4000" b="1" spc="-150" dirty="0" smtClean="0">
                <a:solidFill>
                  <a:schemeClr val="accent4">
                    <a:lumMod val="75000"/>
                  </a:schemeClr>
                </a:solidFill>
                <a:latin typeface="Arial" pitchFamily="34" charset="0"/>
                <a:cs typeface="Arial" pitchFamily="34" charset="0"/>
              </a:rPr>
              <a:t>Heuristic: </a:t>
            </a:r>
            <a:r>
              <a:rPr lang="en-US" sz="4000" b="1" spc="-150" dirty="0" smtClean="0">
                <a:solidFill>
                  <a:schemeClr val="bg1">
                    <a:lumMod val="65000"/>
                  </a:schemeClr>
                </a:solidFill>
                <a:latin typeface="Arial" pitchFamily="34" charset="0"/>
                <a:cs typeface="Arial" pitchFamily="34" charset="0"/>
              </a:rPr>
              <a:t>Multiple Order Delivery</a:t>
            </a:r>
            <a:endParaRPr lang="en-US" sz="4000" b="1" spc="-150" dirty="0">
              <a:solidFill>
                <a:schemeClr val="bg1">
                  <a:lumMod val="65000"/>
                </a:schemeClr>
              </a:solidFill>
              <a:latin typeface="Arial" pitchFamily="34" charset="0"/>
              <a:cs typeface="Arial" pitchFamily="34" charset="0"/>
            </a:endParaRPr>
          </a:p>
        </p:txBody>
      </p:sp>
      <p:pic>
        <p:nvPicPr>
          <p:cNvPr id="18" name="Picture 1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305800" y="6007240"/>
            <a:ext cx="838200" cy="838200"/>
          </a:xfrm>
          <a:prstGeom prst="rect">
            <a:avLst/>
          </a:prstGeom>
        </p:spPr>
      </p:pic>
      <p:pic>
        <p:nvPicPr>
          <p:cNvPr id="2" name="GAMovie.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457200" y="5988190"/>
            <a:ext cx="7353300" cy="876300"/>
          </a:xfrm>
          <a:prstGeom prst="rect">
            <a:avLst/>
          </a:prstGeom>
        </p:spPr>
      </p:pic>
      <p:pic>
        <p:nvPicPr>
          <p:cNvPr id="6" name="Audio 5">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86540816"/>
      </p:ext>
    </p:extLst>
  </p:cSld>
  <p:clrMapOvr>
    <a:masterClrMapping/>
  </p:clrMapOvr>
  <mc:AlternateContent xmlns:mc="http://schemas.openxmlformats.org/markup-compatibility/2006" xmlns:p14="http://schemas.microsoft.com/office/powerpoint/2010/main">
    <mc:Choice Requires="p14">
      <p:transition spd="slow" p14:dur="1500" advTm="127000"/>
    </mc:Choice>
    <mc:Fallback xmlns="">
      <p:transition spd="slow" advTm="12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mediacall" presetSubtype="0" fill="hold" nodeType="withEffect">
                                  <p:stCondLst>
                                    <p:cond delay="0"/>
                                  </p:stCondLst>
                                  <p:childTnLst>
                                    <p:cmd type="call" cmd="play">
                                      <p:cBhvr>
                                        <p:cTn id="8" dur="1"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3">
                                            <p:txEl>
                                              <p:pRg st="3" end="3"/>
                                            </p:txEl>
                                          </p:spTgt>
                                        </p:tgtEl>
                                        <p:attrNameLst>
                                          <p:attrName>style.visibility</p:attrName>
                                        </p:attrNameLst>
                                      </p:cBhvr>
                                      <p:to>
                                        <p:strVal val="visible"/>
                                      </p:to>
                                    </p:set>
                                    <p:animEffect transition="in" filter="randombar(horizontal)">
                                      <p:cBhvr>
                                        <p:cTn id="27" dur="500"/>
                                        <p:tgtEl>
                                          <p:spTgt spid="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3">
                                            <p:txEl>
                                              <p:pRg st="4" end="4"/>
                                            </p:txEl>
                                          </p:spTgt>
                                        </p:tgtEl>
                                        <p:attrNameLst>
                                          <p:attrName>style.visibility</p:attrName>
                                        </p:attrNameLst>
                                      </p:cBhvr>
                                      <p:to>
                                        <p:strVal val="visible"/>
                                      </p:to>
                                    </p:set>
                                    <p:animEffect transition="in" filter="randombar(horizontal)">
                                      <p:cBhvr>
                                        <p:cTn id="32" dur="500"/>
                                        <p:tgtEl>
                                          <p:spTgt spid="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23">
                                            <p:txEl>
                                              <p:pRg st="6" end="6"/>
                                            </p:txEl>
                                          </p:spTgt>
                                        </p:tgtEl>
                                        <p:attrNameLst>
                                          <p:attrName>style.visibility</p:attrName>
                                        </p:attrNameLst>
                                      </p:cBhvr>
                                      <p:to>
                                        <p:strVal val="visible"/>
                                      </p:to>
                                    </p:set>
                                    <p:animEffect transition="in" filter="wheel(1)">
                                      <p:cBhvr>
                                        <p:cTn id="37" dur="2000"/>
                                        <p:tgtEl>
                                          <p:spTgt spid="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3">
                                            <p:txEl>
                                              <p:pRg st="7" end="7"/>
                                            </p:txEl>
                                          </p:spTgt>
                                        </p:tgtEl>
                                        <p:attrNameLst>
                                          <p:attrName>style.visibility</p:attrName>
                                        </p:attrNameLst>
                                      </p:cBhvr>
                                      <p:to>
                                        <p:strVal val="visible"/>
                                      </p:to>
                                    </p:set>
                                    <p:animEffect transition="in" filter="randombar(horizontal)">
                                      <p:cBhvr>
                                        <p:cTn id="42" dur="500"/>
                                        <p:tgtEl>
                                          <p:spTgt spid="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23">
                                            <p:txEl>
                                              <p:pRg st="8" end="8"/>
                                            </p:txEl>
                                          </p:spTgt>
                                        </p:tgtEl>
                                        <p:attrNameLst>
                                          <p:attrName>style.visibility</p:attrName>
                                        </p:attrNameLst>
                                      </p:cBhvr>
                                      <p:to>
                                        <p:strVal val="visible"/>
                                      </p:to>
                                    </p:set>
                                    <p:animEffect transition="in" filter="randombar(horizontal)">
                                      <p:cBhvr>
                                        <p:cTn id="47" dur="500"/>
                                        <p:tgtEl>
                                          <p:spTgt spid="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3">
                <p:cTn id="48" fill="hold" display="0">
                  <p:stCondLst>
                    <p:cond delay="indefinite"/>
                  </p:stCondLst>
                </p:cTn>
                <p:tgtEl>
                  <p:spTgt spid="2"/>
                </p:tgtEl>
              </p:cMediaNode>
            </p:video>
            <p:audio isNarration="1">
              <p:cMediaNode vol="80000" showWhenStopped="0">
                <p:cTn id="49" fill="hold" display="0">
                  <p:stCondLst>
                    <p:cond delay="indefinite"/>
                  </p:stCondLst>
                  <p:endCondLst>
                    <p:cond evt="onStopAudio" delay="0">
                      <p:tgtEl>
                        <p:sldTgt/>
                      </p:tgtEl>
                    </p:cond>
                  </p:endCondLst>
                </p:cTn>
                <p:tgtEl>
                  <p:spTgt spid="6"/>
                </p:tgtEl>
              </p:cMediaNode>
            </p:audio>
          </p:childTnLst>
        </p:cTn>
      </p:par>
    </p:tnLst>
  </p:timing>
  <p:extLst mod="1">
    <p:ext uri="{E180D4A7-C9FB-4DFB-919C-405C955672EB}">
      <p14:showEvtLst xmlns:p14="http://schemas.microsoft.com/office/powerpoint/2010/main">
        <p14:playEvt time="0" objId="2"/>
        <p14:stopEvt time="126185" objId="2"/>
      </p14:showEvtLst>
    </p:ext>
  </p:extLs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a:xfrm>
            <a:off x="0" y="762000"/>
            <a:ext cx="9144000" cy="51816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TextBox 22"/>
          <p:cNvSpPr txBox="1"/>
          <p:nvPr/>
        </p:nvSpPr>
        <p:spPr>
          <a:xfrm>
            <a:off x="276924" y="914400"/>
            <a:ext cx="7724076" cy="2743200"/>
          </a:xfrm>
          <a:prstGeom prst="rect">
            <a:avLst/>
          </a:prstGeom>
          <a:noFill/>
        </p:spPr>
        <p:txBody>
          <a:bodyPr wrap="square" lIns="91440" rtlCol="0">
            <a:normAutofit/>
          </a:bodyPr>
          <a:lstStyle/>
          <a:p>
            <a:pPr>
              <a:buClr>
                <a:prstClr val="black">
                  <a:lumMod val="50000"/>
                  <a:lumOff val="50000"/>
                </a:prstClr>
              </a:buClr>
              <a:buSzPct val="94000"/>
            </a:pPr>
            <a:r>
              <a:rPr lang="en-US" sz="2400" b="1" dirty="0" smtClean="0">
                <a:solidFill>
                  <a:prstClr val="black">
                    <a:lumMod val="75000"/>
                    <a:lumOff val="25000"/>
                  </a:prstClr>
                </a:solidFill>
              </a:rPr>
              <a:t>Benefits of placing nearby orders sequentially </a:t>
            </a:r>
            <a:endParaRPr lang="en-US" dirty="0" smtClean="0">
              <a:solidFill>
                <a:prstClr val="black">
                  <a:lumMod val="75000"/>
                  <a:lumOff val="25000"/>
                </a:prstClr>
              </a:solidFill>
            </a:endParaRP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Nearby neighbor is tested heuristic for logistics problems for high yield</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Speeds the optimization process</a:t>
            </a:r>
          </a:p>
          <a:p>
            <a:pPr marL="174625" indent="-174625">
              <a:buClr>
                <a:prstClr val="black">
                  <a:lumMod val="50000"/>
                  <a:lumOff val="50000"/>
                </a:prstClr>
              </a:buClr>
              <a:buSzPct val="94000"/>
              <a:buFont typeface="Calibri" pitchFamily="34" charset="0"/>
              <a:buChar char="»"/>
            </a:pPr>
            <a:endParaRPr lang="en-US" dirty="0">
              <a:solidFill>
                <a:prstClr val="black">
                  <a:lumMod val="75000"/>
                  <a:lumOff val="25000"/>
                </a:prstClr>
              </a:solidFill>
            </a:endParaRPr>
          </a:p>
          <a:p>
            <a:pPr>
              <a:buClr>
                <a:prstClr val="black">
                  <a:lumMod val="50000"/>
                  <a:lumOff val="50000"/>
                </a:prstClr>
              </a:buClr>
              <a:buSzPct val="94000"/>
            </a:pPr>
            <a:r>
              <a:rPr lang="en-US" sz="2400" b="1" dirty="0" smtClean="0">
                <a:solidFill>
                  <a:prstClr val="black">
                    <a:lumMod val="75000"/>
                    <a:lumOff val="25000"/>
                  </a:prstClr>
                </a:solidFill>
              </a:rPr>
              <a:t>Implementation</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Not part of initialization or </a:t>
            </a:r>
            <a:r>
              <a:rPr lang="en-US" dirty="0">
                <a:solidFill>
                  <a:prstClr val="black">
                    <a:lumMod val="75000"/>
                    <a:lumOff val="25000"/>
                  </a:prstClr>
                </a:solidFill>
              </a:rPr>
              <a:t>a </a:t>
            </a:r>
            <a:r>
              <a:rPr lang="en-US" dirty="0" smtClean="0">
                <a:solidFill>
                  <a:prstClr val="black">
                    <a:lumMod val="75000"/>
                    <a:lumOff val="25000"/>
                  </a:prstClr>
                </a:solidFill>
              </a:rPr>
              <a:t>hard-and-fast </a:t>
            </a:r>
            <a:r>
              <a:rPr lang="en-US" dirty="0">
                <a:solidFill>
                  <a:prstClr val="black">
                    <a:lumMod val="75000"/>
                    <a:lumOff val="25000"/>
                  </a:prstClr>
                </a:solidFill>
              </a:rPr>
              <a:t>rule</a:t>
            </a:r>
            <a:endParaRPr lang="en-US" dirty="0" smtClean="0">
              <a:solidFill>
                <a:prstClr val="black">
                  <a:lumMod val="75000"/>
                  <a:lumOff val="25000"/>
                </a:prstClr>
              </a:solidFill>
            </a:endParaRP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Instead a nearby-order mutation which optimizes slowly with randomness</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Mutation takes 1</a:t>
            </a:r>
            <a:r>
              <a:rPr lang="en-US" baseline="30000" dirty="0" smtClean="0">
                <a:solidFill>
                  <a:prstClr val="black">
                    <a:lumMod val="75000"/>
                    <a:lumOff val="25000"/>
                  </a:prstClr>
                </a:solidFill>
              </a:rPr>
              <a:t>st</a:t>
            </a:r>
            <a:r>
              <a:rPr lang="en-US" dirty="0" smtClean="0">
                <a:solidFill>
                  <a:prstClr val="black">
                    <a:lumMod val="75000"/>
                    <a:lumOff val="25000"/>
                  </a:prstClr>
                </a:solidFill>
              </a:rPr>
              <a:t>, 2</a:t>
            </a:r>
            <a:r>
              <a:rPr lang="en-US" baseline="30000" dirty="0" smtClean="0">
                <a:solidFill>
                  <a:prstClr val="black">
                    <a:lumMod val="75000"/>
                    <a:lumOff val="25000"/>
                  </a:prstClr>
                </a:solidFill>
              </a:rPr>
              <a:t>nd</a:t>
            </a:r>
            <a:r>
              <a:rPr lang="en-US" dirty="0" smtClean="0">
                <a:solidFill>
                  <a:prstClr val="black">
                    <a:lumMod val="75000"/>
                    <a:lumOff val="25000"/>
                  </a:prstClr>
                </a:solidFill>
              </a:rPr>
              <a:t>, 3</a:t>
            </a:r>
            <a:r>
              <a:rPr lang="en-US" baseline="30000" dirty="0" smtClean="0">
                <a:solidFill>
                  <a:prstClr val="black">
                    <a:lumMod val="75000"/>
                    <a:lumOff val="25000"/>
                  </a:prstClr>
                </a:solidFill>
              </a:rPr>
              <a:t>rd</a:t>
            </a:r>
            <a:r>
              <a:rPr lang="en-US" dirty="0" smtClean="0">
                <a:solidFill>
                  <a:prstClr val="black">
                    <a:lumMod val="75000"/>
                    <a:lumOff val="25000"/>
                  </a:prstClr>
                </a:solidFill>
              </a:rPr>
              <a:t>, or 4</a:t>
            </a:r>
            <a:r>
              <a:rPr lang="en-US" baseline="30000" dirty="0" smtClean="0">
                <a:solidFill>
                  <a:prstClr val="black">
                    <a:lumMod val="75000"/>
                    <a:lumOff val="25000"/>
                  </a:prstClr>
                </a:solidFill>
              </a:rPr>
              <a:t>th</a:t>
            </a:r>
            <a:r>
              <a:rPr lang="en-US" dirty="0" smtClean="0">
                <a:solidFill>
                  <a:prstClr val="black">
                    <a:lumMod val="75000"/>
                    <a:lumOff val="25000"/>
                  </a:prstClr>
                </a:solidFill>
              </a:rPr>
              <a:t> closest order on probabilistic basis</a:t>
            </a:r>
          </a:p>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Placed before or after the selection by random</a:t>
            </a:r>
          </a:p>
          <a:p>
            <a:pPr marL="174625" indent="-174625">
              <a:buClr>
                <a:prstClr val="black">
                  <a:lumMod val="50000"/>
                  <a:lumOff val="50000"/>
                </a:prstClr>
              </a:buClr>
              <a:buSzPct val="94000"/>
              <a:buFont typeface="Calibri" pitchFamily="34" charset="0"/>
              <a:buChar char="»"/>
            </a:pPr>
            <a:endParaRPr lang="en-US" dirty="0" smtClean="0">
              <a:solidFill>
                <a:prstClr val="black">
                  <a:lumMod val="75000"/>
                  <a:lumOff val="25000"/>
                </a:prstClr>
              </a:solidFill>
            </a:endParaRPr>
          </a:p>
        </p:txBody>
      </p:sp>
      <p:sp>
        <p:nvSpPr>
          <p:cNvPr id="24" name="TextBox 23"/>
          <p:cNvSpPr txBox="1"/>
          <p:nvPr/>
        </p:nvSpPr>
        <p:spPr>
          <a:xfrm>
            <a:off x="373566" y="152400"/>
            <a:ext cx="8313234" cy="685800"/>
          </a:xfrm>
          <a:prstGeom prst="rect">
            <a:avLst/>
          </a:prstGeom>
          <a:noFill/>
          <a:ln>
            <a:noFill/>
          </a:ln>
        </p:spPr>
        <p:txBody>
          <a:bodyPr wrap="square" tIns="0" bIns="0" rtlCol="0" anchor="b" anchorCtr="0">
            <a:normAutofit/>
          </a:bodyPr>
          <a:lstStyle/>
          <a:p>
            <a:r>
              <a:rPr lang="en-US" sz="4000" b="1" spc="-150" dirty="0" smtClean="0">
                <a:solidFill>
                  <a:schemeClr val="accent4">
                    <a:lumMod val="75000"/>
                  </a:schemeClr>
                </a:solidFill>
                <a:latin typeface="Arial" pitchFamily="34" charset="0"/>
                <a:cs typeface="Arial" pitchFamily="34" charset="0"/>
              </a:rPr>
              <a:t>Heuristic: </a:t>
            </a:r>
            <a:r>
              <a:rPr lang="en-US" sz="4000" b="1" spc="-150" dirty="0" smtClean="0">
                <a:solidFill>
                  <a:schemeClr val="bg1">
                    <a:lumMod val="65000"/>
                  </a:schemeClr>
                </a:solidFill>
                <a:latin typeface="Arial" pitchFamily="34" charset="0"/>
                <a:cs typeface="Arial" pitchFamily="34" charset="0"/>
              </a:rPr>
              <a:t>Relocate Nearby Orders</a:t>
            </a:r>
            <a:endParaRPr lang="en-US" sz="4000" b="1" spc="-150" dirty="0">
              <a:solidFill>
                <a:schemeClr val="bg1">
                  <a:lumMod val="65000"/>
                </a:schemeClr>
              </a:solidFill>
              <a:latin typeface="Arial" pitchFamily="34" charset="0"/>
              <a:cs typeface="Arial" pitchFamily="34" charset="0"/>
            </a:endParaRPr>
          </a:p>
        </p:txBody>
      </p:sp>
      <p:pic>
        <p:nvPicPr>
          <p:cNvPr id="18" name="Picture 1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305800" y="6007240"/>
            <a:ext cx="838200" cy="838200"/>
          </a:xfrm>
          <a:prstGeom prst="rect">
            <a:avLst/>
          </a:prstGeom>
        </p:spPr>
      </p:pic>
      <p:pic>
        <p:nvPicPr>
          <p:cNvPr id="2" name="GAMovie.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457200" y="5988190"/>
            <a:ext cx="7353300" cy="8763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139976342"/>
              </p:ext>
            </p:extLst>
          </p:nvPr>
        </p:nvGraphicFramePr>
        <p:xfrm>
          <a:off x="373566" y="4114800"/>
          <a:ext cx="3048000" cy="1333500"/>
        </p:xfrm>
        <a:graphic>
          <a:graphicData uri="http://schemas.openxmlformats.org/drawingml/2006/table">
            <a:tbl>
              <a:tblPr>
                <a:tableStyleId>{5C22544A-7EE6-4342-B048-85BDC9FD1C3A}</a:tableStyleId>
              </a:tblPr>
              <a:tblGrid>
                <a:gridCol w="609600"/>
                <a:gridCol w="609600"/>
                <a:gridCol w="609600"/>
                <a:gridCol w="609600"/>
                <a:gridCol w="609600"/>
              </a:tblGrid>
              <a:tr h="190500">
                <a:tc>
                  <a:txBody>
                    <a:bodyPr/>
                    <a:lstStyle/>
                    <a:p>
                      <a:pPr algn="ctr" fontAlgn="b"/>
                      <a:r>
                        <a:rPr lang="en-US" sz="1100" u="none" strike="noStrike" dirty="0">
                          <a:effectLst/>
                        </a:rPr>
                        <a:t>Stop</a:t>
                      </a:r>
                      <a:endParaRPr lang="en-US" sz="1100" b="1" i="0" u="none" strike="noStrike" dirty="0">
                        <a:solidFill>
                          <a:srgbClr val="000000"/>
                        </a:solidFill>
                        <a:effectLst/>
                        <a:latin typeface="Calibri"/>
                      </a:endParaRPr>
                    </a:p>
                  </a:txBody>
                  <a:tcPr marL="9525" marR="9525" marT="9525" marB="0" anchor="b"/>
                </a:tc>
                <a:tc>
                  <a:txBody>
                    <a:bodyPr/>
                    <a:lstStyle/>
                    <a:p>
                      <a:pPr algn="ctr" fontAlgn="b"/>
                      <a:r>
                        <a:rPr lang="en-US" sz="1100" u="none" strike="noStrike">
                          <a:effectLst/>
                        </a:rPr>
                        <a:t>Veh 1</a:t>
                      </a:r>
                      <a:endParaRPr lang="en-US" sz="1100" b="1" i="0" u="none" strike="noStrike">
                        <a:solidFill>
                          <a:srgbClr val="000000"/>
                        </a:solidFill>
                        <a:effectLst/>
                        <a:latin typeface="Calibri"/>
                      </a:endParaRPr>
                    </a:p>
                  </a:txBody>
                  <a:tcPr marL="9525" marR="9525" marT="9525" marB="0" anchor="b"/>
                </a:tc>
                <a:tc>
                  <a:txBody>
                    <a:bodyPr/>
                    <a:lstStyle/>
                    <a:p>
                      <a:pPr algn="ctr" fontAlgn="b"/>
                      <a:r>
                        <a:rPr lang="en-US" sz="1100" u="none" strike="noStrike" dirty="0" err="1">
                          <a:effectLst/>
                        </a:rPr>
                        <a:t>Veh</a:t>
                      </a:r>
                      <a:r>
                        <a:rPr lang="en-US" sz="1100" u="none" strike="noStrike" dirty="0">
                          <a:effectLst/>
                        </a:rPr>
                        <a:t> 2</a:t>
                      </a:r>
                      <a:endParaRPr lang="en-US" sz="1100" b="1" i="0" u="none" strike="noStrike" dirty="0">
                        <a:solidFill>
                          <a:srgbClr val="000000"/>
                        </a:solidFill>
                        <a:effectLst/>
                        <a:latin typeface="Calibri"/>
                      </a:endParaRPr>
                    </a:p>
                  </a:txBody>
                  <a:tcPr marL="9525" marR="9525" marT="9525" marB="0" anchor="b"/>
                </a:tc>
                <a:tc>
                  <a:txBody>
                    <a:bodyPr/>
                    <a:lstStyle/>
                    <a:p>
                      <a:pPr algn="ctr" fontAlgn="b"/>
                      <a:r>
                        <a:rPr lang="en-US" sz="1100" u="none" strike="noStrike">
                          <a:effectLst/>
                        </a:rPr>
                        <a:t>Veh 3</a:t>
                      </a:r>
                      <a:endParaRPr lang="en-US" sz="1100" b="1"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Veh 4</a:t>
                      </a:r>
                      <a:endParaRPr lang="en-US" sz="1100" b="1"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b="1" u="none" strike="noStrike" dirty="0">
                          <a:solidFill>
                            <a:srgbClr val="FF0000"/>
                          </a:solidFill>
                          <a:effectLst/>
                        </a:rPr>
                        <a:t>12</a:t>
                      </a:r>
                      <a:endParaRPr lang="en-US" sz="1100" b="1" i="0" u="none" strike="noStrike" dirty="0">
                        <a:solidFill>
                          <a:srgbClr val="FF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solidFill>
                      <a:schemeClr val="accent5">
                        <a:lumMod val="20000"/>
                        <a:lumOff val="80000"/>
                      </a:schemeClr>
                    </a:solidFill>
                  </a:tcPr>
                </a:tc>
              </a:tr>
              <a:tr h="190500">
                <a:tc>
                  <a:txBody>
                    <a:bodyPr/>
                    <a:lstStyle/>
                    <a:p>
                      <a:pPr algn="r" fontAlgn="b"/>
                      <a:r>
                        <a:rPr lang="en-US" sz="1100" u="none" strike="noStrike">
                          <a:effectLst/>
                        </a:rPr>
                        <a:t>2</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solidFill>
                      <a:schemeClr val="accent5">
                        <a:lumMod val="40000"/>
                        <a:lumOff val="60000"/>
                      </a:schemeClr>
                    </a:solidFill>
                  </a:tcPr>
                </a:tc>
              </a:tr>
              <a:tr h="190500">
                <a:tc>
                  <a:txBody>
                    <a:bodyPr/>
                    <a:lstStyle/>
                    <a:p>
                      <a:pPr algn="r" fontAlgn="b"/>
                      <a:r>
                        <a:rPr lang="en-US" sz="1100" u="none" strike="noStrike">
                          <a:effectLst/>
                        </a:rPr>
                        <a:t>3</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a:endParaRPr>
                    </a:p>
                  </a:txBody>
                  <a:tcPr marL="9525" marR="9525" marT="9525" marB="0" anchor="b">
                    <a:solidFill>
                      <a:schemeClr val="accent5">
                        <a:lumMod val="60000"/>
                        <a:lumOff val="40000"/>
                      </a:schemeClr>
                    </a:solidFill>
                  </a:tcPr>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4</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a:endParaRPr>
                    </a:p>
                  </a:txBody>
                  <a:tcPr marL="9525" marR="9525" marT="9525" marB="0" anchor="b">
                    <a:solidFill>
                      <a:schemeClr val="accent5">
                        <a:lumMod val="75000"/>
                      </a:schemeClr>
                    </a:solidFill>
                  </a:tcPr>
                </a:tc>
                <a:tc>
                  <a:txBody>
                    <a:bodyPr/>
                    <a:lstStyle/>
                    <a:p>
                      <a:pPr algn="r" fontAlgn="b"/>
                      <a:r>
                        <a:rPr lang="en-US" sz="1100" u="none" strike="noStrike">
                          <a:effectLst/>
                        </a:rPr>
                        <a:t>16</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5</a:t>
                      </a:r>
                      <a:endParaRPr lang="en-US" sz="1100" b="1"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1"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dirty="0">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dirty="0">
                        <a:solidFill>
                          <a:srgbClr val="000000"/>
                        </a:solidFill>
                        <a:effectLst/>
                        <a:latin typeface="Calibri"/>
                      </a:endParaRPr>
                    </a:p>
                  </a:txBody>
                  <a:tcPr marL="9525" marR="9525" marT="9525" marB="0" anchor="b"/>
                </a:tc>
              </a:tr>
            </a:tbl>
          </a:graphicData>
        </a:graphic>
      </p:graphicFrame>
      <p:sp>
        <p:nvSpPr>
          <p:cNvPr id="4" name="TextBox 3"/>
          <p:cNvSpPr txBox="1"/>
          <p:nvPr/>
        </p:nvSpPr>
        <p:spPr>
          <a:xfrm>
            <a:off x="76200" y="3810000"/>
            <a:ext cx="3845925" cy="261610"/>
          </a:xfrm>
          <a:prstGeom prst="rect">
            <a:avLst/>
          </a:prstGeom>
          <a:noFill/>
        </p:spPr>
        <p:txBody>
          <a:bodyPr wrap="none" rtlCol="0">
            <a:spAutoFit/>
          </a:bodyPr>
          <a:lstStyle/>
          <a:p>
            <a:r>
              <a:rPr lang="en-US" sz="1100" dirty="0" smtClean="0"/>
              <a:t>Assume stop 12 selected, with adjacent stops colored by degree</a:t>
            </a:r>
            <a:endParaRPr lang="en-US" sz="1100" dirty="0"/>
          </a:p>
        </p:txBody>
      </p:sp>
      <p:graphicFrame>
        <p:nvGraphicFramePr>
          <p:cNvPr id="5" name="Table 4"/>
          <p:cNvGraphicFramePr>
            <a:graphicFrameLocks noGrp="1"/>
          </p:cNvGraphicFramePr>
          <p:nvPr>
            <p:extLst>
              <p:ext uri="{D42A27DB-BD31-4B8C-83A1-F6EECF244321}">
                <p14:modId xmlns:p14="http://schemas.microsoft.com/office/powerpoint/2010/main" val="329151283"/>
              </p:ext>
            </p:extLst>
          </p:nvPr>
        </p:nvGraphicFramePr>
        <p:xfrm>
          <a:off x="5029200" y="4101755"/>
          <a:ext cx="3048000" cy="1346545"/>
        </p:xfrm>
        <a:graphic>
          <a:graphicData uri="http://schemas.openxmlformats.org/drawingml/2006/table">
            <a:tbl>
              <a:tblPr>
                <a:tableStyleId>{5C22544A-7EE6-4342-B048-85BDC9FD1C3A}</a:tableStyleId>
              </a:tblPr>
              <a:tblGrid>
                <a:gridCol w="609600"/>
                <a:gridCol w="609600"/>
                <a:gridCol w="609600"/>
                <a:gridCol w="609600"/>
                <a:gridCol w="609600"/>
              </a:tblGrid>
              <a:tr h="190500">
                <a:tc>
                  <a:txBody>
                    <a:bodyPr/>
                    <a:lstStyle/>
                    <a:p>
                      <a:pPr algn="ctr" fontAlgn="b"/>
                      <a:r>
                        <a:rPr lang="en-US" sz="1100" u="none" strike="noStrike">
                          <a:effectLst/>
                        </a:rPr>
                        <a:t>Stop</a:t>
                      </a:r>
                      <a:endParaRPr lang="en-US" sz="1100" b="1"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Veh 1</a:t>
                      </a:r>
                      <a:endParaRPr lang="en-US" sz="1100" b="1"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Veh 2</a:t>
                      </a:r>
                      <a:endParaRPr lang="en-US" sz="1100" b="1"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Veh 3</a:t>
                      </a:r>
                      <a:endParaRPr lang="en-US" sz="1100" b="1"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Veh 4</a:t>
                      </a:r>
                      <a:endParaRPr lang="en-US" sz="1100" b="1"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1</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b="1" u="none" strike="noStrike" dirty="0">
                          <a:solidFill>
                            <a:srgbClr val="FF0000"/>
                          </a:solidFill>
                          <a:effectLst/>
                        </a:rPr>
                        <a:t>12</a:t>
                      </a:r>
                      <a:endParaRPr lang="en-US" sz="1100" b="1" i="0" u="none" strike="noStrike" dirty="0">
                        <a:solidFill>
                          <a:srgbClr val="FF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2</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a:endParaRPr>
                    </a:p>
                  </a:txBody>
                  <a:tcPr marL="9525" marR="9525" marT="9525" marB="0" anchor="b">
                    <a:solidFill>
                      <a:schemeClr val="accent5">
                        <a:lumMod val="75000"/>
                      </a:schemeClr>
                    </a:solidFill>
                  </a:tcPr>
                </a:tc>
                <a:tc>
                  <a:txBody>
                    <a:bodyPr/>
                    <a:lstStyle/>
                    <a:p>
                      <a:pPr algn="r" fontAlgn="b"/>
                      <a:r>
                        <a:rPr lang="en-US" sz="1100" u="none" strike="noStrike" dirty="0">
                          <a:effectLst/>
                        </a:rPr>
                        <a:t>14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3</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4</a:t>
                      </a:r>
                      <a:endParaRPr lang="en-US" sz="1100" b="1"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a:t>
                      </a:r>
                      <a:endParaRPr lang="en-US" sz="1100" b="0" i="0" u="none" strike="noStrike">
                        <a:solidFill>
                          <a:srgbClr val="000000"/>
                        </a:solidFill>
                        <a:effectLst/>
                        <a:latin typeface="Calibri"/>
                      </a:endParaRPr>
                    </a:p>
                  </a:txBody>
                  <a:tcPr marL="9525" marR="9525" marT="9525" marB="0" anchor="b"/>
                </a:tc>
              </a:tr>
              <a:tr h="203545">
                <a:tc>
                  <a:txBody>
                    <a:bodyPr/>
                    <a:lstStyle/>
                    <a:p>
                      <a:pPr algn="r" fontAlgn="b"/>
                      <a:r>
                        <a:rPr lang="en-US" sz="1100" u="none" strike="noStrike">
                          <a:effectLst/>
                        </a:rPr>
                        <a:t>5</a:t>
                      </a:r>
                      <a:endParaRPr lang="en-US" sz="1100" b="1"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r>
              <a:tr h="190500">
                <a:tc>
                  <a:txBody>
                    <a:bodyPr/>
                    <a:lstStyle/>
                    <a:p>
                      <a:pPr algn="r" fontAlgn="b"/>
                      <a:r>
                        <a:rPr lang="en-US" sz="1100" u="none" strike="noStrike">
                          <a:effectLst/>
                        </a:rPr>
                        <a:t>6</a:t>
                      </a:r>
                      <a:endParaRPr lang="en-US" sz="1100" b="1"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dirty="0">
                        <a:solidFill>
                          <a:srgbClr val="000000"/>
                        </a:solidFill>
                        <a:effectLst/>
                        <a:latin typeface="Calibri"/>
                      </a:endParaRPr>
                    </a:p>
                  </a:txBody>
                  <a:tcPr marL="9525" marR="9525" marT="9525" marB="0" anchor="b"/>
                </a:tc>
              </a:tr>
            </a:tbl>
          </a:graphicData>
        </a:graphic>
      </p:graphicFrame>
      <p:sp>
        <p:nvSpPr>
          <p:cNvPr id="6" name="Right Arrow 5"/>
          <p:cNvSpPr/>
          <p:nvPr/>
        </p:nvSpPr>
        <p:spPr>
          <a:xfrm>
            <a:off x="3922125" y="4572000"/>
            <a:ext cx="421275"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764675" y="3810000"/>
            <a:ext cx="3725700" cy="261610"/>
          </a:xfrm>
          <a:prstGeom prst="rect">
            <a:avLst/>
          </a:prstGeom>
          <a:noFill/>
        </p:spPr>
        <p:txBody>
          <a:bodyPr wrap="none" rtlCol="0">
            <a:spAutoFit/>
          </a:bodyPr>
          <a:lstStyle/>
          <a:p>
            <a:r>
              <a:rPr lang="en-US" sz="1100" dirty="0" smtClean="0"/>
              <a:t>Most adjacent stop retrieved and placed next to selected stop</a:t>
            </a:r>
            <a:endParaRPr lang="en-US" sz="1100" dirty="0"/>
          </a:p>
        </p:txBody>
      </p:sp>
      <p:sp>
        <p:nvSpPr>
          <p:cNvPr id="7" name="TextBox 6"/>
          <p:cNvSpPr txBox="1"/>
          <p:nvPr/>
        </p:nvSpPr>
        <p:spPr>
          <a:xfrm>
            <a:off x="1376465" y="5562600"/>
            <a:ext cx="6009209" cy="369332"/>
          </a:xfrm>
          <a:prstGeom prst="rect">
            <a:avLst/>
          </a:prstGeom>
          <a:noFill/>
        </p:spPr>
        <p:txBody>
          <a:bodyPr wrap="none" rtlCol="0">
            <a:spAutoFit/>
          </a:bodyPr>
          <a:lstStyle/>
          <a:p>
            <a:r>
              <a:rPr lang="en-US" dirty="0">
                <a:solidFill>
                  <a:prstClr val="black">
                    <a:lumMod val="75000"/>
                    <a:lumOff val="25000"/>
                  </a:prstClr>
                </a:solidFill>
              </a:rPr>
              <a:t>This slow-learning approach explores many route </a:t>
            </a:r>
            <a:r>
              <a:rPr lang="en-US" dirty="0" smtClean="0">
                <a:solidFill>
                  <a:prstClr val="black">
                    <a:lumMod val="75000"/>
                    <a:lumOff val="25000"/>
                  </a:prstClr>
                </a:solidFill>
              </a:rPr>
              <a:t>possibilities!</a:t>
            </a:r>
            <a:endParaRPr lang="en-US" dirty="0"/>
          </a:p>
        </p:txBody>
      </p:sp>
      <p:pic>
        <p:nvPicPr>
          <p:cNvPr id="9" name="Audio 8">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06232327"/>
      </p:ext>
    </p:extLst>
  </p:cSld>
  <p:clrMapOvr>
    <a:masterClrMapping/>
  </p:clrMapOvr>
  <mc:AlternateContent xmlns:mc="http://schemas.openxmlformats.org/markup-compatibility/2006" xmlns:p14="http://schemas.microsoft.com/office/powerpoint/2010/main">
    <mc:Choice Requires="p14">
      <p:transition spd="slow" p14:dur="1500" advTm="229000"/>
    </mc:Choice>
    <mc:Fallback xmlns="">
      <p:transition spd="slow" advTm="2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 presetClass="mediacall" presetSubtype="0" fill="hold" nodeType="withEffect">
                                  <p:stCondLst>
                                    <p:cond delay="0"/>
                                  </p:stCondLst>
                                  <p:childTnLst>
                                    <p:cmd type="call" cmd="play">
                                      <p:cBhvr>
                                        <p:cTn id="8" dur="1"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Effect transition="in" filter="wheel(1)">
                                      <p:cBhvr>
                                        <p:cTn id="27" dur="2000"/>
                                        <p:tgtEl>
                                          <p:spTgt spid="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3">
                                            <p:txEl>
                                              <p:pRg st="5" end="5"/>
                                            </p:txEl>
                                          </p:spTgt>
                                        </p:tgtEl>
                                        <p:attrNameLst>
                                          <p:attrName>style.visibility</p:attrName>
                                        </p:attrNameLst>
                                      </p:cBhvr>
                                      <p:to>
                                        <p:strVal val="visible"/>
                                      </p:to>
                                    </p:set>
                                    <p:animEffect transition="in" filter="randombar(horizontal)">
                                      <p:cBhvr>
                                        <p:cTn id="32" dur="500"/>
                                        <p:tgtEl>
                                          <p:spTgt spid="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3">
                                            <p:txEl>
                                              <p:pRg st="6" end="6"/>
                                            </p:txEl>
                                          </p:spTgt>
                                        </p:tgtEl>
                                        <p:attrNameLst>
                                          <p:attrName>style.visibility</p:attrName>
                                        </p:attrNameLst>
                                      </p:cBhvr>
                                      <p:to>
                                        <p:strVal val="visible"/>
                                      </p:to>
                                    </p:set>
                                    <p:animEffect transition="in" filter="randombar(horizontal)">
                                      <p:cBhvr>
                                        <p:cTn id="37" dur="500"/>
                                        <p:tgtEl>
                                          <p:spTgt spid="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3">
                                            <p:txEl>
                                              <p:pRg st="7" end="7"/>
                                            </p:txEl>
                                          </p:spTgt>
                                        </p:tgtEl>
                                        <p:attrNameLst>
                                          <p:attrName>style.visibility</p:attrName>
                                        </p:attrNameLst>
                                      </p:cBhvr>
                                      <p:to>
                                        <p:strVal val="visible"/>
                                      </p:to>
                                    </p:set>
                                    <p:animEffect transition="in" filter="randombar(horizontal)">
                                      <p:cBhvr>
                                        <p:cTn id="42" dur="500"/>
                                        <p:tgtEl>
                                          <p:spTgt spid="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23">
                                            <p:txEl>
                                              <p:pRg st="8" end="8"/>
                                            </p:txEl>
                                          </p:spTgt>
                                        </p:tgtEl>
                                        <p:attrNameLst>
                                          <p:attrName>style.visibility</p:attrName>
                                        </p:attrNameLst>
                                      </p:cBhvr>
                                      <p:to>
                                        <p:strVal val="visible"/>
                                      </p:to>
                                    </p:set>
                                    <p:animEffect transition="in" filter="randombar(horizontal)">
                                      <p:cBhvr>
                                        <p:cTn id="47" dur="500"/>
                                        <p:tgtEl>
                                          <p:spTgt spid="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randombar(horizontal)">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2000"/>
                                        <p:tgtEl>
                                          <p:spTgt spid="7"/>
                                        </p:tgtEl>
                                      </p:cBhvr>
                                    </p:animEffect>
                                    <p:anim calcmode="lin" valueType="num">
                                      <p:cBhvr>
                                        <p:cTn id="70" dur="2000" fill="hold"/>
                                        <p:tgtEl>
                                          <p:spTgt spid="7"/>
                                        </p:tgtEl>
                                        <p:attrNameLst>
                                          <p:attrName>ppt_w</p:attrName>
                                        </p:attrNameLst>
                                      </p:cBhvr>
                                      <p:tavLst>
                                        <p:tav tm="0" fmla="#ppt_w*sin(2.5*pi*$)">
                                          <p:val>
                                            <p:fltVal val="0"/>
                                          </p:val>
                                        </p:tav>
                                        <p:tav tm="100000">
                                          <p:val>
                                            <p:fltVal val="1"/>
                                          </p:val>
                                        </p:tav>
                                      </p:tavLst>
                                    </p:anim>
                                    <p:anim calcmode="lin" valueType="num">
                                      <p:cBhvr>
                                        <p:cTn id="71"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2">
                <p:cTn id="72" fill="hold" display="0">
                  <p:stCondLst>
                    <p:cond delay="indefinite"/>
                  </p:stCondLst>
                </p:cTn>
                <p:tgtEl>
                  <p:spTgt spid="2"/>
                </p:tgtEl>
              </p:cMediaNode>
            </p:video>
            <p:audio isNarration="1">
              <p:cMediaNode vol="80000" showWhenStopped="0">
                <p:cTn id="73" fill="hold" display="0">
                  <p:stCondLst>
                    <p:cond delay="indefinite"/>
                  </p:stCondLst>
                  <p:endCondLst>
                    <p:cond evt="onStopAudio" delay="0">
                      <p:tgtEl>
                        <p:sldTgt/>
                      </p:tgtEl>
                    </p:cond>
                  </p:endCondLst>
                </p:cTn>
                <p:tgtEl>
                  <p:spTgt spid="9"/>
                </p:tgtEl>
              </p:cMediaNode>
            </p:audio>
          </p:childTnLst>
        </p:cTn>
      </p:par>
    </p:tnLst>
    <p:bldLst>
      <p:bldP spid="4" grpId="0"/>
      <p:bldP spid="6" grpId="0" animBg="1"/>
      <p:bldP spid="12" grpId="0"/>
      <p:bldP spid="7" grpId="0"/>
    </p:bldLst>
  </p:timing>
  <p:extLst mod="1">
    <p:ext uri="{E180D4A7-C9FB-4DFB-919C-405C955672EB}">
      <p14:showEvtLst xmlns:p14="http://schemas.microsoft.com/office/powerpoint/2010/main">
        <p14:playEvt time="0" objId="2"/>
        <p14:stopEvt time="228721" objId="2"/>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2|14|7.2|7|6.6|5.6|4.2|5.9|11.7|11.1|11.2|5.9|18.2|8.9|3.6|4.7"/>
</p:tagLst>
</file>

<file path=ppt/tags/tag10.xml><?xml version="1.0" encoding="utf-8"?>
<p:tagLst xmlns:a="http://schemas.openxmlformats.org/drawingml/2006/main" xmlns:r="http://schemas.openxmlformats.org/officeDocument/2006/relationships" xmlns:p="http://schemas.openxmlformats.org/presentationml/2006/main">
  <p:tag name="TIMING" val="|7.7|2.9|4.8|31.4|2.5|21.2|24.4"/>
</p:tagLst>
</file>

<file path=ppt/tags/tag11.xml><?xml version="1.0" encoding="utf-8"?>
<p:tagLst xmlns:a="http://schemas.openxmlformats.org/drawingml/2006/main" xmlns:r="http://schemas.openxmlformats.org/officeDocument/2006/relationships" xmlns:p="http://schemas.openxmlformats.org/presentationml/2006/main">
  <p:tag name="TIMING" val="|5.7|2.5|18.9|19.8|19.4|2.8|19.9|36.8|6.6|20.5|16.1"/>
</p:tagLst>
</file>

<file path=ppt/tags/tag12.xml><?xml version="1.0" encoding="utf-8"?>
<p:tagLst xmlns:a="http://schemas.openxmlformats.org/drawingml/2006/main" xmlns:r="http://schemas.openxmlformats.org/officeDocument/2006/relationships" xmlns:p="http://schemas.openxmlformats.org/presentationml/2006/main">
  <p:tag name="TIMING" val="|11|18.2|20.1|11.5|7.5|6.6|15.9|7.2|10.3|25.8|8.8|9.3|12.5|20.3"/>
</p:tagLst>
</file>

<file path=ppt/tags/tag2.xml><?xml version="1.0" encoding="utf-8"?>
<p:tagLst xmlns:a="http://schemas.openxmlformats.org/drawingml/2006/main" xmlns:r="http://schemas.openxmlformats.org/officeDocument/2006/relationships" xmlns:p="http://schemas.openxmlformats.org/presentationml/2006/main">
  <p:tag name="TIMING" val="|117.7"/>
</p:tagLst>
</file>

<file path=ppt/tags/tag3.xml><?xml version="1.0" encoding="utf-8"?>
<p:tagLst xmlns:a="http://schemas.openxmlformats.org/drawingml/2006/main" xmlns:r="http://schemas.openxmlformats.org/officeDocument/2006/relationships" xmlns:p="http://schemas.openxmlformats.org/presentationml/2006/main">
  <p:tag name="TIMING" val="|22.3|9.2|14.8|9.9|16.4|8.3"/>
</p:tagLst>
</file>

<file path=ppt/tags/tag4.xml><?xml version="1.0" encoding="utf-8"?>
<p:tagLst xmlns:a="http://schemas.openxmlformats.org/drawingml/2006/main" xmlns:r="http://schemas.openxmlformats.org/officeDocument/2006/relationships" xmlns:p="http://schemas.openxmlformats.org/presentationml/2006/main">
  <p:tag name="TIMING" val="|25.7|5.2|2.4|11.1|2.2|12.7|5.5|6.3|7.6|26.9|6.7|3.7|28.1|19.2|7.4|16.7|6|8|6.1"/>
</p:tagLst>
</file>

<file path=ppt/tags/tag5.xml><?xml version="1.0" encoding="utf-8"?>
<p:tagLst xmlns:a="http://schemas.openxmlformats.org/drawingml/2006/main" xmlns:r="http://schemas.openxmlformats.org/officeDocument/2006/relationships" xmlns:p="http://schemas.openxmlformats.org/presentationml/2006/main">
  <p:tag name="TIMING" val="|15|5|15.2|12.7|14.8"/>
</p:tagLst>
</file>

<file path=ppt/tags/tag6.xml><?xml version="1.0" encoding="utf-8"?>
<p:tagLst xmlns:a="http://schemas.openxmlformats.org/drawingml/2006/main" xmlns:r="http://schemas.openxmlformats.org/officeDocument/2006/relationships" xmlns:p="http://schemas.openxmlformats.org/presentationml/2006/main">
  <p:tag name="TIMING" val="|10.3|14.9|31.1|18.7|29|3.3"/>
</p:tagLst>
</file>

<file path=ppt/tags/tag7.xml><?xml version="1.0" encoding="utf-8"?>
<p:tagLst xmlns:a="http://schemas.openxmlformats.org/drawingml/2006/main" xmlns:r="http://schemas.openxmlformats.org/officeDocument/2006/relationships" xmlns:p="http://schemas.openxmlformats.org/presentationml/2006/main">
  <p:tag name="TIMING" val="|6.7|10.6|15.3|14.7|6.1|4.2|4.1|9.6"/>
</p:tagLst>
</file>

<file path=ppt/tags/tag8.xml><?xml version="1.0" encoding="utf-8"?>
<p:tagLst xmlns:a="http://schemas.openxmlformats.org/drawingml/2006/main" xmlns:r="http://schemas.openxmlformats.org/officeDocument/2006/relationships" xmlns:p="http://schemas.openxmlformats.org/presentationml/2006/main">
  <p:tag name="TIMING" val="|7|17.8|14.1|22.3|2.8|22.2|12.5|22.4|8.5|32.4|2.4|33.4"/>
</p:tagLst>
</file>

<file path=ppt/tags/tag9.xml><?xml version="1.0" encoding="utf-8"?>
<p:tagLst xmlns:a="http://schemas.openxmlformats.org/drawingml/2006/main" xmlns:r="http://schemas.openxmlformats.org/officeDocument/2006/relationships" xmlns:p="http://schemas.openxmlformats.org/presentationml/2006/main">
  <p:tag name="TIMING" val="|9.6|2|24.2|32.2|2.8|23.3|17.1|35.4"/>
</p:tagLst>
</file>

<file path=ppt/theme/theme1.xml><?xml version="1.0" encoding="utf-8"?>
<a:theme xmlns:a="http://schemas.openxmlformats.org/drawingml/2006/main" name="Introducing PowerPoint 2010">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IntroducingPowerPoint2010</Template>
  <TotalTime>0</TotalTime>
  <Words>1252</Words>
  <Application>Microsoft Office PowerPoint</Application>
  <PresentationFormat>On-screen Show (4:3)</PresentationFormat>
  <Paragraphs>447</Paragraphs>
  <Slides>14</Slides>
  <Notes>14</Notes>
  <HiddenSlides>0</HiddenSlides>
  <MMClips>21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Introducing PowerPoint 2010</vt:lpstr>
      <vt:lpstr>TECH REPORT</vt:lpstr>
      <vt:lpstr>PowerPoint Presentation</vt:lpstr>
      <vt:lpstr>PowerPoint Presentation</vt:lpstr>
      <vt:lpstr>Example Route Map – Typical Wednesday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FOLLOW-UP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2017-08-10T22:14:45Z</dcterms:created>
  <dcterms:modified xsi:type="dcterms:W3CDTF">2017-08-17T19:07:17Z</dcterms:modified>
</cp:coreProperties>
</file>